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8"/>
  </p:notesMasterIdLst>
  <p:sldIdLst>
    <p:sldId id="256" r:id="rId2"/>
    <p:sldId id="274" r:id="rId3"/>
    <p:sldId id="294" r:id="rId4"/>
    <p:sldId id="258" r:id="rId5"/>
    <p:sldId id="275" r:id="rId6"/>
    <p:sldId id="276" r:id="rId7"/>
    <p:sldId id="277" r:id="rId8"/>
    <p:sldId id="284" r:id="rId9"/>
    <p:sldId id="285" r:id="rId10"/>
    <p:sldId id="296" r:id="rId11"/>
    <p:sldId id="301" r:id="rId12"/>
    <p:sldId id="302" r:id="rId13"/>
    <p:sldId id="289" r:id="rId14"/>
    <p:sldId id="279" r:id="rId15"/>
    <p:sldId id="288" r:id="rId16"/>
    <p:sldId id="290" r:id="rId17"/>
    <p:sldId id="291" r:id="rId18"/>
    <p:sldId id="292" r:id="rId19"/>
    <p:sldId id="313" r:id="rId20"/>
    <p:sldId id="300" r:id="rId21"/>
    <p:sldId id="314" r:id="rId22"/>
    <p:sldId id="299" r:id="rId23"/>
    <p:sldId id="309" r:id="rId24"/>
    <p:sldId id="312" r:id="rId25"/>
    <p:sldId id="311" r:id="rId26"/>
    <p:sldId id="310" r:id="rId27"/>
    <p:sldId id="295" r:id="rId28"/>
    <p:sldId id="281" r:id="rId29"/>
    <p:sldId id="282" r:id="rId30"/>
    <p:sldId id="283" r:id="rId31"/>
    <p:sldId id="286" r:id="rId32"/>
    <p:sldId id="287" r:id="rId33"/>
    <p:sldId id="303" r:id="rId34"/>
    <p:sldId id="304" r:id="rId35"/>
    <p:sldId id="280" r:id="rId36"/>
    <p:sldId id="297"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AFB4C0C-662E-C0A3-627D-4D1120765C98}" name="Harsh Chauhan" initials="HC" userId="0233a393fdd873e7"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62" autoAdjust="0"/>
    <p:restoredTop sz="94708" autoAdjust="0"/>
  </p:normalViewPr>
  <p:slideViewPr>
    <p:cSldViewPr snapToGrid="0">
      <p:cViewPr>
        <p:scale>
          <a:sx n="83" d="100"/>
          <a:sy n="83" d="100"/>
        </p:scale>
        <p:origin x="614"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8/10/relationships/authors" Targe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ABECBF-1541-4BFC-93B5-8267AB650DB6}" type="datetimeFigureOut">
              <a:rPr lang="en-IN" smtClean="0"/>
              <a:t>24-10-2025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78A477-DBB0-40FE-8543-B9E6905FADC0}" type="slidenum">
              <a:rPr lang="en-IN" smtClean="0"/>
              <a:t>‹#›</a:t>
            </a:fld>
            <a:endParaRPr lang="en-IN"/>
          </a:p>
        </p:txBody>
      </p:sp>
    </p:spTree>
    <p:extLst>
      <p:ext uri="{BB962C8B-B14F-4D97-AF65-F5344CB8AC3E}">
        <p14:creationId xmlns:p14="http://schemas.microsoft.com/office/powerpoint/2010/main" val="3126407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078A477-DBB0-40FE-8543-B9E6905FADC0}" type="slidenum">
              <a:rPr lang="en-IN" smtClean="0"/>
              <a:t>6</a:t>
            </a:fld>
            <a:endParaRPr lang="en-IN"/>
          </a:p>
        </p:txBody>
      </p:sp>
    </p:spTree>
    <p:extLst>
      <p:ext uri="{BB962C8B-B14F-4D97-AF65-F5344CB8AC3E}">
        <p14:creationId xmlns:p14="http://schemas.microsoft.com/office/powerpoint/2010/main" val="3253904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078A477-DBB0-40FE-8543-B9E6905FADC0}" type="slidenum">
              <a:rPr lang="en-IN" smtClean="0"/>
              <a:t>15</a:t>
            </a:fld>
            <a:endParaRPr lang="en-IN"/>
          </a:p>
        </p:txBody>
      </p:sp>
    </p:spTree>
    <p:extLst>
      <p:ext uri="{BB962C8B-B14F-4D97-AF65-F5344CB8AC3E}">
        <p14:creationId xmlns:p14="http://schemas.microsoft.com/office/powerpoint/2010/main" val="5890339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7A85245-FA8F-481A-93A9-A22E0D489EF3}" type="datetime1">
              <a:rPr lang="en-IN" smtClean="0"/>
              <a:t>24-10-2025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2542393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C67FAA-6D32-419A-9244-F0D064D2D78A}" type="datetime1">
              <a:rPr lang="en-IN" smtClean="0"/>
              <a:t>24-10-2025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1612886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98836E-9D96-497E-AE89-72CE200E97E7}" type="datetime1">
              <a:rPr lang="en-IN" smtClean="0"/>
              <a:t>24-10-2025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3730072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0EBB3F-6F61-4A3A-9514-B4E26A26F0B1}" type="datetime1">
              <a:rPr lang="en-IN" smtClean="0"/>
              <a:t>24-10-2025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FBB4D5-A254-497C-8800-325BFC8980A0}" type="slidenum">
              <a:rPr lang="en-IN" smtClean="0"/>
              <a:t>‹#›</a:t>
            </a:fld>
            <a:endParaRPr lang="en-IN" dirty="0"/>
          </a:p>
        </p:txBody>
      </p:sp>
    </p:spTree>
    <p:extLst>
      <p:ext uri="{BB962C8B-B14F-4D97-AF65-F5344CB8AC3E}">
        <p14:creationId xmlns:p14="http://schemas.microsoft.com/office/powerpoint/2010/main" val="3659807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E20855-35FF-4242-8999-86415AE3EFE7}" type="datetime1">
              <a:rPr lang="en-IN" smtClean="0"/>
              <a:t>24-10-2025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1213666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F0D60C5-CA03-416C-B6A9-657B67767D25}" type="datetime1">
              <a:rPr lang="en-IN" smtClean="0"/>
              <a:t>24-10-2025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7681925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4760E2B-8E05-42C5-9DC1-62AB5FAFCAB3}" type="datetime1">
              <a:rPr lang="en-IN" smtClean="0"/>
              <a:t>24-10-2025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4192777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617D2B-04B4-4CDE-B118-0AE9DB4B1750}" type="datetime1">
              <a:rPr lang="en-IN" smtClean="0"/>
              <a:t>24-10-2025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843727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612393-1426-423E-AA0A-6DFC1669353D}" type="datetime1">
              <a:rPr lang="en-IN" smtClean="0"/>
              <a:t>24-10-2025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28054415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3AAEB92-E992-41FE-BD48-95448523D2E0}" type="datetime1">
              <a:rPr lang="en-IN" smtClean="0"/>
              <a:t>24-10-2025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1933314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5C25E9A-5871-47F2-8525-25738EF5B6AF}" type="datetime1">
              <a:rPr lang="en-IN" smtClean="0"/>
              <a:t>24-10-2025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FBB4D5-A254-497C-8800-325BFC8980A0}" type="slidenum">
              <a:rPr lang="en-IN" smtClean="0"/>
              <a:t>‹#›</a:t>
            </a:fld>
            <a:endParaRPr lang="en-IN"/>
          </a:p>
        </p:txBody>
      </p:sp>
    </p:spTree>
    <p:extLst>
      <p:ext uri="{BB962C8B-B14F-4D97-AF65-F5344CB8AC3E}">
        <p14:creationId xmlns:p14="http://schemas.microsoft.com/office/powerpoint/2010/main" val="2932699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4A273F-DDDA-45DE-977A-1566AC7C8524}" type="datetime1">
              <a:rPr lang="en-IN" smtClean="0"/>
              <a:t>24-10-2025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FBB4D5-A254-497C-8800-325BFC8980A0}" type="slidenum">
              <a:rPr lang="en-IN" smtClean="0"/>
              <a:t>‹#›</a:t>
            </a:fld>
            <a:endParaRPr lang="en-IN" dirty="0"/>
          </a:p>
        </p:txBody>
      </p:sp>
    </p:spTree>
    <p:extLst>
      <p:ext uri="{BB962C8B-B14F-4D97-AF65-F5344CB8AC3E}">
        <p14:creationId xmlns:p14="http://schemas.microsoft.com/office/powerpoint/2010/main" val="89499112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arxiv.org/pdf/2012.09838"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arxiv.org/pdf/2211.03064"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C4A9A-DDB2-A9AB-7843-F6192B856A4B}"/>
              </a:ext>
            </a:extLst>
          </p:cNvPr>
          <p:cNvSpPr>
            <a:spLocks noGrp="1"/>
          </p:cNvSpPr>
          <p:nvPr>
            <p:ph type="ctrTitle"/>
          </p:nvPr>
        </p:nvSpPr>
        <p:spPr>
          <a:xfrm>
            <a:off x="1165860" y="1799019"/>
            <a:ext cx="9860280" cy="1629981"/>
          </a:xfrm>
        </p:spPr>
        <p:txBody>
          <a:bodyPr>
            <a:normAutofit fontScale="90000"/>
          </a:bodyPr>
          <a:lstStyle/>
          <a:p>
            <a:r>
              <a:rPr lang="en-US" dirty="0"/>
              <a:t>Explainable VLMs for E-commerce Indian Fashion Product Listing</a:t>
            </a:r>
            <a:endParaRPr lang="en-IN" dirty="0"/>
          </a:p>
        </p:txBody>
      </p:sp>
      <p:pic>
        <p:nvPicPr>
          <p:cNvPr id="6" name="Picture 5">
            <a:extLst>
              <a:ext uri="{FF2B5EF4-FFF2-40B4-BE49-F238E27FC236}">
                <a16:creationId xmlns:a16="http://schemas.microsoft.com/office/drawing/2014/main" id="{247FF626-A01F-020C-1D5D-7DD2961ACF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7" name="TextBox 6">
            <a:extLst>
              <a:ext uri="{FF2B5EF4-FFF2-40B4-BE49-F238E27FC236}">
                <a16:creationId xmlns:a16="http://schemas.microsoft.com/office/drawing/2014/main" id="{5D4F612E-495C-C874-F581-5F225C9D1F3E}"/>
              </a:ext>
            </a:extLst>
          </p:cNvPr>
          <p:cNvSpPr txBox="1"/>
          <p:nvPr/>
        </p:nvSpPr>
        <p:spPr>
          <a:xfrm>
            <a:off x="1377680" y="4794765"/>
            <a:ext cx="4050354" cy="830997"/>
          </a:xfrm>
          <a:prstGeom prst="rect">
            <a:avLst/>
          </a:prstGeom>
          <a:noFill/>
        </p:spPr>
        <p:txBody>
          <a:bodyPr wrap="square" rtlCol="0">
            <a:spAutoFit/>
          </a:bodyPr>
          <a:lstStyle/>
          <a:p>
            <a:r>
              <a:rPr lang="en-US" sz="2400" dirty="0"/>
              <a:t>Harsh Vardhan Singh Chauhan </a:t>
            </a:r>
          </a:p>
          <a:p>
            <a:r>
              <a:rPr lang="en-US" sz="2400" dirty="0"/>
              <a:t>2022BCD0044 </a:t>
            </a:r>
            <a:endParaRPr lang="en-IN" sz="2400" dirty="0"/>
          </a:p>
        </p:txBody>
      </p:sp>
      <p:sp>
        <p:nvSpPr>
          <p:cNvPr id="8" name="TextBox 7">
            <a:extLst>
              <a:ext uri="{FF2B5EF4-FFF2-40B4-BE49-F238E27FC236}">
                <a16:creationId xmlns:a16="http://schemas.microsoft.com/office/drawing/2014/main" id="{9CD4D385-4932-7C95-234B-DCDABAAE619C}"/>
              </a:ext>
            </a:extLst>
          </p:cNvPr>
          <p:cNvSpPr txBox="1"/>
          <p:nvPr/>
        </p:nvSpPr>
        <p:spPr>
          <a:xfrm>
            <a:off x="8169815" y="4794765"/>
            <a:ext cx="2404151" cy="461665"/>
          </a:xfrm>
          <a:prstGeom prst="rect">
            <a:avLst/>
          </a:prstGeom>
          <a:noFill/>
        </p:spPr>
        <p:txBody>
          <a:bodyPr wrap="square" rtlCol="0">
            <a:spAutoFit/>
          </a:bodyPr>
          <a:lstStyle/>
          <a:p>
            <a:r>
              <a:rPr lang="en-US" sz="2400" dirty="0"/>
              <a:t>Dr. Jeena Thomas</a:t>
            </a:r>
            <a:endParaRPr lang="en-IN" sz="2400" dirty="0"/>
          </a:p>
        </p:txBody>
      </p:sp>
      <p:sp>
        <p:nvSpPr>
          <p:cNvPr id="9" name="TextBox 8">
            <a:extLst>
              <a:ext uri="{FF2B5EF4-FFF2-40B4-BE49-F238E27FC236}">
                <a16:creationId xmlns:a16="http://schemas.microsoft.com/office/drawing/2014/main" id="{34273C72-9126-5256-A8EB-03729D545793}"/>
              </a:ext>
            </a:extLst>
          </p:cNvPr>
          <p:cNvSpPr txBox="1"/>
          <p:nvPr/>
        </p:nvSpPr>
        <p:spPr>
          <a:xfrm>
            <a:off x="8169815" y="4424762"/>
            <a:ext cx="1994170" cy="369332"/>
          </a:xfrm>
          <a:prstGeom prst="rect">
            <a:avLst/>
          </a:prstGeom>
          <a:noFill/>
        </p:spPr>
        <p:txBody>
          <a:bodyPr wrap="square" rtlCol="0">
            <a:spAutoFit/>
          </a:bodyPr>
          <a:lstStyle/>
          <a:p>
            <a:r>
              <a:rPr lang="en-US" i="1" dirty="0"/>
              <a:t>Under guidance of </a:t>
            </a:r>
            <a:endParaRPr lang="en-IN" i="1" dirty="0"/>
          </a:p>
        </p:txBody>
      </p:sp>
      <p:sp>
        <p:nvSpPr>
          <p:cNvPr id="10" name="TextBox 9">
            <a:extLst>
              <a:ext uri="{FF2B5EF4-FFF2-40B4-BE49-F238E27FC236}">
                <a16:creationId xmlns:a16="http://schemas.microsoft.com/office/drawing/2014/main" id="{919A9EA7-3618-47DB-A2DF-AD5EBA97AA18}"/>
              </a:ext>
            </a:extLst>
          </p:cNvPr>
          <p:cNvSpPr txBox="1"/>
          <p:nvPr/>
        </p:nvSpPr>
        <p:spPr>
          <a:xfrm>
            <a:off x="1408687" y="4424762"/>
            <a:ext cx="619328" cy="369332"/>
          </a:xfrm>
          <a:prstGeom prst="rect">
            <a:avLst/>
          </a:prstGeom>
          <a:noFill/>
        </p:spPr>
        <p:txBody>
          <a:bodyPr wrap="square" rtlCol="0">
            <a:spAutoFit/>
          </a:bodyPr>
          <a:lstStyle/>
          <a:p>
            <a:r>
              <a:rPr lang="en-US" i="1" dirty="0"/>
              <a:t>by</a:t>
            </a:r>
            <a:endParaRPr lang="en-IN" i="1" dirty="0"/>
          </a:p>
        </p:txBody>
      </p:sp>
      <p:sp>
        <p:nvSpPr>
          <p:cNvPr id="3" name="Slide Number Placeholder 2">
            <a:extLst>
              <a:ext uri="{FF2B5EF4-FFF2-40B4-BE49-F238E27FC236}">
                <a16:creationId xmlns:a16="http://schemas.microsoft.com/office/drawing/2014/main" id="{C2E8B8B9-3DD0-13BE-FD22-55A6AD1BCCEF}"/>
              </a:ext>
            </a:extLst>
          </p:cNvPr>
          <p:cNvSpPr>
            <a:spLocks noGrp="1"/>
          </p:cNvSpPr>
          <p:nvPr>
            <p:ph type="sldNum" sz="quarter" idx="12"/>
          </p:nvPr>
        </p:nvSpPr>
        <p:spPr/>
        <p:txBody>
          <a:bodyPr/>
          <a:lstStyle/>
          <a:p>
            <a:fld id="{1DFBB4D5-A254-497C-8800-325BFC8980A0}" type="slidenum">
              <a:rPr lang="en-IN" smtClean="0"/>
              <a:t>1</a:t>
            </a:fld>
            <a:endParaRPr lang="en-IN"/>
          </a:p>
        </p:txBody>
      </p:sp>
    </p:spTree>
    <p:extLst>
      <p:ext uri="{BB962C8B-B14F-4D97-AF65-F5344CB8AC3E}">
        <p14:creationId xmlns:p14="http://schemas.microsoft.com/office/powerpoint/2010/main" val="2777884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1B8880-2036-0E03-8DA1-DBF731AE21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5BCD64-5C14-7058-9A7A-CB4747E08C12}"/>
              </a:ext>
            </a:extLst>
          </p:cNvPr>
          <p:cNvSpPr>
            <a:spLocks noGrp="1"/>
          </p:cNvSpPr>
          <p:nvPr>
            <p:ph type="title"/>
          </p:nvPr>
        </p:nvSpPr>
        <p:spPr>
          <a:xfrm>
            <a:off x="838200" y="365125"/>
            <a:ext cx="10391778" cy="1325563"/>
          </a:xfrm>
        </p:spPr>
        <p:txBody>
          <a:bodyPr/>
          <a:lstStyle/>
          <a:p>
            <a:r>
              <a:rPr lang="en-US" dirty="0"/>
              <a:t>Literature Survey</a:t>
            </a:r>
            <a:endParaRPr lang="en-IN" dirty="0"/>
          </a:p>
        </p:txBody>
      </p:sp>
      <p:graphicFrame>
        <p:nvGraphicFramePr>
          <p:cNvPr id="10" name="Table 9">
            <a:extLst>
              <a:ext uri="{FF2B5EF4-FFF2-40B4-BE49-F238E27FC236}">
                <a16:creationId xmlns:a16="http://schemas.microsoft.com/office/drawing/2014/main" id="{E67F8CAB-8332-9A78-2D9B-2ED90312B943}"/>
              </a:ext>
            </a:extLst>
          </p:cNvPr>
          <p:cNvGraphicFramePr>
            <a:graphicFrameLocks noGrp="1"/>
          </p:cNvGraphicFramePr>
          <p:nvPr>
            <p:extLst>
              <p:ext uri="{D42A27DB-BD31-4B8C-83A1-F6EECF244321}">
                <p14:modId xmlns:p14="http://schemas.microsoft.com/office/powerpoint/2010/main" val="205244782"/>
              </p:ext>
            </p:extLst>
          </p:nvPr>
        </p:nvGraphicFramePr>
        <p:xfrm>
          <a:off x="962020" y="1310216"/>
          <a:ext cx="10391780" cy="4681009"/>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3999095857"/>
                    </a:ext>
                  </a:extLst>
                </a:gridCol>
                <a:gridCol w="1266825">
                  <a:extLst>
                    <a:ext uri="{9D8B030D-6E8A-4147-A177-3AD203B41FA5}">
                      <a16:colId xmlns:a16="http://schemas.microsoft.com/office/drawing/2014/main" val="218132091"/>
                    </a:ext>
                  </a:extLst>
                </a:gridCol>
                <a:gridCol w="1508268">
                  <a:extLst>
                    <a:ext uri="{9D8B030D-6E8A-4147-A177-3AD203B41FA5}">
                      <a16:colId xmlns:a16="http://schemas.microsoft.com/office/drawing/2014/main" val="189629736"/>
                    </a:ext>
                  </a:extLst>
                </a:gridCol>
                <a:gridCol w="1492107">
                  <a:extLst>
                    <a:ext uri="{9D8B030D-6E8A-4147-A177-3AD203B41FA5}">
                      <a16:colId xmlns:a16="http://schemas.microsoft.com/office/drawing/2014/main" val="3190891163"/>
                    </a:ext>
                  </a:extLst>
                </a:gridCol>
                <a:gridCol w="1743075">
                  <a:extLst>
                    <a:ext uri="{9D8B030D-6E8A-4147-A177-3AD203B41FA5}">
                      <a16:colId xmlns:a16="http://schemas.microsoft.com/office/drawing/2014/main" val="33616868"/>
                    </a:ext>
                  </a:extLst>
                </a:gridCol>
                <a:gridCol w="1504950">
                  <a:extLst>
                    <a:ext uri="{9D8B030D-6E8A-4147-A177-3AD203B41FA5}">
                      <a16:colId xmlns:a16="http://schemas.microsoft.com/office/drawing/2014/main" val="2863264942"/>
                    </a:ext>
                  </a:extLst>
                </a:gridCol>
                <a:gridCol w="1962155">
                  <a:extLst>
                    <a:ext uri="{9D8B030D-6E8A-4147-A177-3AD203B41FA5}">
                      <a16:colId xmlns:a16="http://schemas.microsoft.com/office/drawing/2014/main" val="417061360"/>
                    </a:ext>
                  </a:extLst>
                </a:gridCol>
              </a:tblGrid>
              <a:tr h="566209">
                <a:tc>
                  <a:txBody>
                    <a:bodyPr/>
                    <a:lstStyle/>
                    <a:p>
                      <a:r>
                        <a:rPr lang="en-US" dirty="0"/>
                        <a:t>Ref No </a:t>
                      </a:r>
                      <a:endParaRPr lang="en-IN" dirty="0"/>
                    </a:p>
                  </a:txBody>
                  <a:tcPr/>
                </a:tc>
                <a:tc>
                  <a:txBody>
                    <a:bodyPr/>
                    <a:lstStyle/>
                    <a:p>
                      <a:r>
                        <a:rPr lang="en-US"/>
                        <a:t>Method </a:t>
                      </a:r>
                      <a:endParaRPr lang="en-IN" dirty="0"/>
                    </a:p>
                  </a:txBody>
                  <a:tcPr/>
                </a:tc>
                <a:tc>
                  <a:txBody>
                    <a:bodyPr/>
                    <a:lstStyle/>
                    <a:p>
                      <a:r>
                        <a:rPr lang="en-US"/>
                        <a:t>Category</a:t>
                      </a:r>
                      <a:endParaRPr lang="en-IN" dirty="0"/>
                    </a:p>
                  </a:txBody>
                  <a:tcPr/>
                </a:tc>
                <a:tc>
                  <a:txBody>
                    <a:bodyPr/>
                    <a:lstStyle/>
                    <a:p>
                      <a:r>
                        <a:rPr lang="en-US" dirty="0"/>
                        <a:t>Dataset</a:t>
                      </a:r>
                      <a:endParaRPr lang="en-IN" dirty="0"/>
                    </a:p>
                  </a:txBody>
                  <a:tcPr/>
                </a:tc>
                <a:tc>
                  <a:txBody>
                    <a:bodyPr/>
                    <a:lstStyle/>
                    <a:p>
                      <a:r>
                        <a:rPr lang="en-US" dirty="0"/>
                        <a:t>Model</a:t>
                      </a:r>
                      <a:endParaRPr lang="en-IN" dirty="0"/>
                    </a:p>
                  </a:txBody>
                  <a:tcPr/>
                </a:tc>
                <a:tc>
                  <a:txBody>
                    <a:bodyPr/>
                    <a:lstStyle/>
                    <a:p>
                      <a:r>
                        <a:rPr lang="en-US"/>
                        <a:t>Task</a:t>
                      </a:r>
                      <a:endParaRPr lang="en-IN" dirty="0"/>
                    </a:p>
                  </a:txBody>
                  <a:tcPr/>
                </a:tc>
                <a:tc>
                  <a:txBody>
                    <a:bodyPr/>
                    <a:lstStyle/>
                    <a:p>
                      <a:r>
                        <a:rPr lang="en-US" dirty="0"/>
                        <a:t>Approach</a:t>
                      </a:r>
                      <a:endParaRPr lang="en-IN" dirty="0"/>
                    </a:p>
                  </a:txBody>
                  <a:tcPr/>
                </a:tc>
                <a:extLst>
                  <a:ext uri="{0D108BD9-81ED-4DB2-BD59-A6C34878D82A}">
                    <a16:rowId xmlns:a16="http://schemas.microsoft.com/office/drawing/2014/main" val="1236473839"/>
                  </a:ext>
                </a:extLst>
              </a:tr>
              <a:tr h="873337">
                <a:tc>
                  <a:txBody>
                    <a:bodyPr/>
                    <a:lstStyle/>
                    <a:p>
                      <a:r>
                        <a:rPr lang="en-US" dirty="0"/>
                        <a:t>23</a:t>
                      </a:r>
                      <a:endParaRPr lang="en-IN" dirty="0"/>
                    </a:p>
                  </a:txBody>
                  <a:tcPr/>
                </a:tc>
                <a:tc>
                  <a:txBody>
                    <a:bodyPr/>
                    <a:lstStyle/>
                    <a:p>
                      <a:r>
                        <a:rPr lang="en-US" dirty="0"/>
                        <a:t>BLIP</a:t>
                      </a:r>
                      <a:endParaRPr lang="en-IN" dirty="0"/>
                    </a:p>
                  </a:txBody>
                  <a:tcPr/>
                </a:tc>
                <a:tc>
                  <a:txBody>
                    <a:bodyPr/>
                    <a:lstStyle/>
                    <a:p>
                      <a:r>
                        <a:rPr lang="en-US" dirty="0"/>
                        <a:t>VLM</a:t>
                      </a:r>
                      <a:endParaRPr lang="en-IN" dirty="0"/>
                    </a:p>
                  </a:txBody>
                  <a:tcPr/>
                </a:tc>
                <a:tc>
                  <a:txBody>
                    <a:bodyPr/>
                    <a:lstStyle/>
                    <a:p>
                      <a:r>
                        <a:rPr lang="en-US" dirty="0"/>
                        <a:t>COCO,</a:t>
                      </a:r>
                    </a:p>
                    <a:p>
                      <a:r>
                        <a:rPr lang="en-IN" dirty="0"/>
                        <a:t>Flickr30K </a:t>
                      </a:r>
                    </a:p>
                  </a:txBody>
                  <a:tcPr/>
                </a:tc>
                <a:tc>
                  <a:txBody>
                    <a:bodyPr/>
                    <a:lstStyle/>
                    <a:p>
                      <a:r>
                        <a:rPr lang="en-US" dirty="0" err="1"/>
                        <a:t>ViT</a:t>
                      </a:r>
                      <a:r>
                        <a:rPr lang="en-US" dirty="0"/>
                        <a:t> Encoder, Bert Encoder,</a:t>
                      </a:r>
                    </a:p>
                    <a:p>
                      <a:r>
                        <a:rPr lang="en-IN" dirty="0"/>
                        <a:t>Blip Decoder</a:t>
                      </a:r>
                    </a:p>
                  </a:txBody>
                  <a:tcPr/>
                </a:tc>
                <a:tc>
                  <a:txBody>
                    <a:bodyPr/>
                    <a:lstStyle/>
                    <a:p>
                      <a:r>
                        <a:rPr lang="en-US" dirty="0"/>
                        <a:t>Image captioning, VQA, classification,</a:t>
                      </a:r>
                    </a:p>
                    <a:p>
                      <a:r>
                        <a:rPr lang="en-US" dirty="0"/>
                        <a:t>Matching</a:t>
                      </a:r>
                      <a:endParaRPr lang="en-IN" dirty="0"/>
                    </a:p>
                  </a:txBody>
                  <a:tcPr/>
                </a:tc>
                <a:tc>
                  <a:txBody>
                    <a:bodyPr/>
                    <a:lstStyle/>
                    <a:p>
                      <a:r>
                        <a:rPr lang="en-US" dirty="0"/>
                        <a:t>Attends cross attention from image while generating text tokens</a:t>
                      </a:r>
                    </a:p>
                  </a:txBody>
                  <a:tcPr/>
                </a:tc>
                <a:extLst>
                  <a:ext uri="{0D108BD9-81ED-4DB2-BD59-A6C34878D82A}">
                    <a16:rowId xmlns:a16="http://schemas.microsoft.com/office/drawing/2014/main" val="496530195"/>
                  </a:ext>
                </a:extLst>
              </a:tr>
              <a:tr h="873337">
                <a:tc>
                  <a:txBody>
                    <a:bodyPr/>
                    <a:lstStyle/>
                    <a:p>
                      <a:r>
                        <a:rPr lang="en-US" dirty="0"/>
                        <a:t>24</a:t>
                      </a:r>
                      <a:endParaRPr lang="en-IN" dirty="0"/>
                    </a:p>
                  </a:txBody>
                  <a:tcPr/>
                </a:tc>
                <a:tc>
                  <a:txBody>
                    <a:bodyPr/>
                    <a:lstStyle/>
                    <a:p>
                      <a:r>
                        <a:rPr lang="en-US" dirty="0" err="1"/>
                        <a:t>PaliGemma</a:t>
                      </a:r>
                      <a:r>
                        <a:rPr lang="en-US" dirty="0"/>
                        <a:t> 3b</a:t>
                      </a:r>
                      <a:endParaRPr lang="en-IN" dirty="0"/>
                    </a:p>
                  </a:txBody>
                  <a:tcPr/>
                </a:tc>
                <a:tc>
                  <a:txBody>
                    <a:bodyPr/>
                    <a:lstStyle/>
                    <a:p>
                      <a:r>
                        <a:rPr lang="en-US" dirty="0"/>
                        <a:t>VLM</a:t>
                      </a:r>
                      <a:endParaRPr lang="en-IN" dirty="0"/>
                    </a:p>
                  </a:txBody>
                  <a:tcPr/>
                </a:tc>
                <a:tc>
                  <a:txBody>
                    <a:bodyPr/>
                    <a:lstStyle/>
                    <a:p>
                      <a:r>
                        <a:rPr lang="en-IN" dirty="0" err="1"/>
                        <a:t>ActivityNet</a:t>
                      </a:r>
                      <a:r>
                        <a:rPr lang="en-IN" dirty="0"/>
                        <a:t>, AI2D, OKVQA-DA, COCO, </a:t>
                      </a:r>
                      <a:r>
                        <a:rPr lang="en-IN" dirty="0" err="1"/>
                        <a:t>SciCap</a:t>
                      </a:r>
                      <a:r>
                        <a:rPr lang="en-IN" dirty="0"/>
                        <a:t>, </a:t>
                      </a:r>
                      <a:r>
                        <a:rPr lang="en-IN" dirty="0" err="1"/>
                        <a:t>ScienceQA</a:t>
                      </a:r>
                      <a:r>
                        <a:rPr lang="en-IN" dirty="0"/>
                        <a:t> etc</a:t>
                      </a:r>
                    </a:p>
                  </a:txBody>
                  <a:tcPr/>
                </a:tc>
                <a:tc>
                  <a:txBody>
                    <a:bodyPr/>
                    <a:lstStyle/>
                    <a:p>
                      <a:r>
                        <a:rPr lang="en-US" dirty="0" err="1"/>
                        <a:t>SigLIP</a:t>
                      </a:r>
                      <a:r>
                        <a:rPr lang="en-US" dirty="0"/>
                        <a:t> 400M vision encoder,</a:t>
                      </a:r>
                      <a:r>
                        <a:rPr lang="en-IN" dirty="0"/>
                        <a:t> Gemma 2B text decoder, sentence piece tokenization</a:t>
                      </a:r>
                      <a:endParaRPr lang="en-US" dirty="0"/>
                    </a:p>
                  </a:txBody>
                  <a:tcPr/>
                </a:tc>
                <a:tc>
                  <a:txBody>
                    <a:bodyPr/>
                    <a:lstStyle/>
                    <a:p>
                      <a:r>
                        <a:rPr lang="en-US" dirty="0"/>
                        <a:t>Captioning, VQA, segmentation, bounding boxes</a:t>
                      </a:r>
                      <a:endParaRPr lang="en-IN" dirty="0"/>
                    </a:p>
                  </a:txBody>
                  <a:tcPr/>
                </a:tc>
                <a:tc>
                  <a:txBody>
                    <a:bodyPr/>
                    <a:lstStyle/>
                    <a:p>
                      <a:r>
                        <a:rPr lang="en-US" dirty="0"/>
                        <a:t>Concatenating vision and text tokens; soft tokens for segmentation</a:t>
                      </a:r>
                    </a:p>
                  </a:txBody>
                  <a:tcPr/>
                </a:tc>
                <a:extLst>
                  <a:ext uri="{0D108BD9-81ED-4DB2-BD59-A6C34878D82A}">
                    <a16:rowId xmlns:a16="http://schemas.microsoft.com/office/drawing/2014/main" val="1445125612"/>
                  </a:ext>
                </a:extLst>
              </a:tr>
              <a:tr h="873337">
                <a:tc>
                  <a:txBody>
                    <a:bodyPr/>
                    <a:lstStyle/>
                    <a:p>
                      <a:r>
                        <a:rPr lang="en-US" dirty="0"/>
                        <a:t>25</a:t>
                      </a:r>
                      <a:endParaRPr lang="en-IN" dirty="0"/>
                    </a:p>
                  </a:txBody>
                  <a:tcPr/>
                </a:tc>
                <a:tc>
                  <a:txBody>
                    <a:bodyPr/>
                    <a:lstStyle/>
                    <a:p>
                      <a:r>
                        <a:rPr lang="en-US" dirty="0"/>
                        <a:t>Qwen2 VL 4b</a:t>
                      </a:r>
                      <a:endParaRPr lang="en-IN" dirty="0"/>
                    </a:p>
                  </a:txBody>
                  <a:tcPr/>
                </a:tc>
                <a:tc>
                  <a:txBody>
                    <a:bodyPr/>
                    <a:lstStyle/>
                    <a:p>
                      <a:r>
                        <a:rPr lang="en-US" dirty="0"/>
                        <a:t>VLM</a:t>
                      </a:r>
                      <a:endParaRPr lang="en-IN" dirty="0"/>
                    </a:p>
                  </a:txBody>
                  <a:tcPr/>
                </a:tc>
                <a:tc>
                  <a:txBody>
                    <a:bodyPr/>
                    <a:lstStyle/>
                    <a:p>
                      <a:r>
                        <a:rPr lang="en-US" dirty="0"/>
                        <a:t>MMMLU,</a:t>
                      </a:r>
                    </a:p>
                    <a:p>
                      <a:r>
                        <a:rPr lang="en-IN" dirty="0" err="1"/>
                        <a:t>PolyMath</a:t>
                      </a:r>
                      <a:r>
                        <a:rPr lang="en-IN" dirty="0"/>
                        <a:t>,</a:t>
                      </a:r>
                    </a:p>
                    <a:p>
                      <a:r>
                        <a:rPr lang="en-IN" dirty="0"/>
                        <a:t>INCLUDE</a:t>
                      </a:r>
                    </a:p>
                  </a:txBody>
                  <a:tcPr/>
                </a:tc>
                <a:tc>
                  <a:txBody>
                    <a:bodyPr/>
                    <a:lstStyle/>
                    <a:p>
                      <a:r>
                        <a:rPr lang="en-US" dirty="0" err="1"/>
                        <a:t>SigLIP</a:t>
                      </a:r>
                      <a:r>
                        <a:rPr lang="en-US" dirty="0"/>
                        <a:t> vision encoder, </a:t>
                      </a:r>
                      <a:r>
                        <a:rPr lang="en-US" dirty="0" err="1"/>
                        <a:t>MoE</a:t>
                      </a:r>
                      <a:r>
                        <a:rPr lang="en-US" dirty="0"/>
                        <a:t> text decoder</a:t>
                      </a:r>
                    </a:p>
                  </a:txBody>
                  <a:tcPr/>
                </a:tc>
                <a:tc>
                  <a:txBody>
                    <a:bodyPr/>
                    <a:lstStyle/>
                    <a:p>
                      <a:r>
                        <a:rPr lang="en-US" dirty="0"/>
                        <a:t>OCR, VQA, </a:t>
                      </a:r>
                    </a:p>
                    <a:p>
                      <a:r>
                        <a:rPr lang="en-US" dirty="0"/>
                        <a:t>captioning</a:t>
                      </a:r>
                      <a:endParaRPr lang="en-IN" dirty="0"/>
                    </a:p>
                  </a:txBody>
                  <a:tcPr/>
                </a:tc>
                <a:tc>
                  <a:txBody>
                    <a:bodyPr/>
                    <a:lstStyle/>
                    <a:p>
                      <a:r>
                        <a:rPr lang="en-US" dirty="0"/>
                        <a:t>Mixture of Expert text decoder</a:t>
                      </a:r>
                    </a:p>
                  </a:txBody>
                  <a:tcPr/>
                </a:tc>
                <a:extLst>
                  <a:ext uri="{0D108BD9-81ED-4DB2-BD59-A6C34878D82A}">
                    <a16:rowId xmlns:a16="http://schemas.microsoft.com/office/drawing/2014/main" val="3776075124"/>
                  </a:ext>
                </a:extLst>
              </a:tr>
            </a:tbl>
          </a:graphicData>
        </a:graphic>
      </p:graphicFrame>
      <p:pic>
        <p:nvPicPr>
          <p:cNvPr id="5" name="Picture 4">
            <a:extLst>
              <a:ext uri="{FF2B5EF4-FFF2-40B4-BE49-F238E27FC236}">
                <a16:creationId xmlns:a16="http://schemas.microsoft.com/office/drawing/2014/main" id="{5DC49C41-72DA-06CA-5B9B-9EC1306794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54419CCA-A39B-4286-D0C7-675E5DAAF474}"/>
              </a:ext>
            </a:extLst>
          </p:cNvPr>
          <p:cNvSpPr>
            <a:spLocks noGrp="1"/>
          </p:cNvSpPr>
          <p:nvPr>
            <p:ph type="sldNum" sz="quarter" idx="12"/>
          </p:nvPr>
        </p:nvSpPr>
        <p:spPr/>
        <p:txBody>
          <a:bodyPr/>
          <a:lstStyle/>
          <a:p>
            <a:fld id="{1DFBB4D5-A254-497C-8800-325BFC8980A0}" type="slidenum">
              <a:rPr lang="en-IN" smtClean="0"/>
              <a:t>10</a:t>
            </a:fld>
            <a:endParaRPr lang="en-IN" dirty="0"/>
          </a:p>
        </p:txBody>
      </p:sp>
    </p:spTree>
    <p:extLst>
      <p:ext uri="{BB962C8B-B14F-4D97-AF65-F5344CB8AC3E}">
        <p14:creationId xmlns:p14="http://schemas.microsoft.com/office/powerpoint/2010/main" val="307802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A9E497-C202-E3F2-FFB8-D6731E9DAC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7132FC-A73D-AC04-8FDE-375600F8F6FD}"/>
              </a:ext>
            </a:extLst>
          </p:cNvPr>
          <p:cNvSpPr>
            <a:spLocks noGrp="1"/>
          </p:cNvSpPr>
          <p:nvPr>
            <p:ph type="title"/>
          </p:nvPr>
        </p:nvSpPr>
        <p:spPr>
          <a:xfrm>
            <a:off x="838200" y="365125"/>
            <a:ext cx="10391778" cy="1325563"/>
          </a:xfrm>
        </p:spPr>
        <p:txBody>
          <a:bodyPr/>
          <a:lstStyle/>
          <a:p>
            <a:r>
              <a:rPr lang="en-US" dirty="0"/>
              <a:t>E-commerce Fashion Survey</a:t>
            </a:r>
            <a:endParaRPr lang="en-IN" dirty="0"/>
          </a:p>
        </p:txBody>
      </p:sp>
      <p:graphicFrame>
        <p:nvGraphicFramePr>
          <p:cNvPr id="10" name="Table 9">
            <a:extLst>
              <a:ext uri="{FF2B5EF4-FFF2-40B4-BE49-F238E27FC236}">
                <a16:creationId xmlns:a16="http://schemas.microsoft.com/office/drawing/2014/main" id="{8E71BF32-A05C-6C29-991C-690BB3364BE6}"/>
              </a:ext>
            </a:extLst>
          </p:cNvPr>
          <p:cNvGraphicFramePr>
            <a:graphicFrameLocks noGrp="1"/>
          </p:cNvGraphicFramePr>
          <p:nvPr>
            <p:extLst>
              <p:ext uri="{D42A27DB-BD31-4B8C-83A1-F6EECF244321}">
                <p14:modId xmlns:p14="http://schemas.microsoft.com/office/powerpoint/2010/main" val="4214542690"/>
              </p:ext>
            </p:extLst>
          </p:nvPr>
        </p:nvGraphicFramePr>
        <p:xfrm>
          <a:off x="962020" y="1310216"/>
          <a:ext cx="10391777" cy="4223809"/>
        </p:xfrm>
        <a:graphic>
          <a:graphicData uri="http://schemas.openxmlformats.org/drawingml/2006/table">
            <a:tbl>
              <a:tblPr firstRow="1" bandRow="1">
                <a:tableStyleId>{5C22544A-7EE6-4342-B048-85BDC9FD1C3A}</a:tableStyleId>
              </a:tblPr>
              <a:tblGrid>
                <a:gridCol w="910774">
                  <a:extLst>
                    <a:ext uri="{9D8B030D-6E8A-4147-A177-3AD203B41FA5}">
                      <a16:colId xmlns:a16="http://schemas.microsoft.com/office/drawing/2014/main" val="3999095857"/>
                    </a:ext>
                  </a:extLst>
                </a:gridCol>
                <a:gridCol w="4107193">
                  <a:extLst>
                    <a:ext uri="{9D8B030D-6E8A-4147-A177-3AD203B41FA5}">
                      <a16:colId xmlns:a16="http://schemas.microsoft.com/office/drawing/2014/main" val="218132091"/>
                    </a:ext>
                  </a:extLst>
                </a:gridCol>
                <a:gridCol w="5373810">
                  <a:extLst>
                    <a:ext uri="{9D8B030D-6E8A-4147-A177-3AD203B41FA5}">
                      <a16:colId xmlns:a16="http://schemas.microsoft.com/office/drawing/2014/main" val="189629736"/>
                    </a:ext>
                  </a:extLst>
                </a:gridCol>
              </a:tblGrid>
              <a:tr h="566209">
                <a:tc>
                  <a:txBody>
                    <a:bodyPr/>
                    <a:lstStyle/>
                    <a:p>
                      <a:r>
                        <a:rPr lang="en-US" dirty="0"/>
                        <a:t>Ref No </a:t>
                      </a:r>
                      <a:endParaRPr lang="en-IN" dirty="0"/>
                    </a:p>
                  </a:txBody>
                  <a:tcPr/>
                </a:tc>
                <a:tc>
                  <a:txBody>
                    <a:bodyPr/>
                    <a:lstStyle/>
                    <a:p>
                      <a:r>
                        <a:rPr lang="en-US" dirty="0"/>
                        <a:t>Title </a:t>
                      </a:r>
                      <a:endParaRPr lang="en-IN" dirty="0"/>
                    </a:p>
                  </a:txBody>
                  <a:tcPr/>
                </a:tc>
                <a:tc>
                  <a:txBody>
                    <a:bodyPr/>
                    <a:lstStyle/>
                    <a:p>
                      <a:r>
                        <a:rPr lang="en-US" dirty="0"/>
                        <a:t>Abstract</a:t>
                      </a:r>
                      <a:endParaRPr lang="en-IN" dirty="0"/>
                    </a:p>
                  </a:txBody>
                  <a:tcPr/>
                </a:tc>
                <a:extLst>
                  <a:ext uri="{0D108BD9-81ED-4DB2-BD59-A6C34878D82A}">
                    <a16:rowId xmlns:a16="http://schemas.microsoft.com/office/drawing/2014/main" val="1236473839"/>
                  </a:ext>
                </a:extLst>
              </a:tr>
              <a:tr h="873337">
                <a:tc>
                  <a:txBody>
                    <a:bodyPr/>
                    <a:lstStyle/>
                    <a:p>
                      <a:r>
                        <a:rPr lang="en-US" dirty="0"/>
                        <a:t>26</a:t>
                      </a:r>
                      <a:endParaRPr lang="en-IN" dirty="0"/>
                    </a:p>
                  </a:txBody>
                  <a:tcPr/>
                </a:tc>
                <a:tc>
                  <a:txBody>
                    <a:bodyPr/>
                    <a:lstStyle/>
                    <a:p>
                      <a:r>
                        <a:rPr lang="en-IN" i="0" dirty="0"/>
                        <a:t>A Comprehensive Survey on Image Captioning for Indian Languages: Techniques, Datasets, and Challenges</a:t>
                      </a:r>
                    </a:p>
                  </a:txBody>
                  <a:tcPr/>
                </a:tc>
                <a:tc>
                  <a:txBody>
                    <a:bodyPr/>
                    <a:lstStyle/>
                    <a:p>
                      <a:r>
                        <a:rPr lang="en-US" dirty="0"/>
                        <a:t>Reviews image-captioning methods, datasets, challenges for Indian languages (Hindi, Bengali, Assamese) and highlights lack of annotated corpora.</a:t>
                      </a:r>
                      <a:endParaRPr lang="en-IN" dirty="0"/>
                    </a:p>
                  </a:txBody>
                  <a:tcPr/>
                </a:tc>
                <a:extLst>
                  <a:ext uri="{0D108BD9-81ED-4DB2-BD59-A6C34878D82A}">
                    <a16:rowId xmlns:a16="http://schemas.microsoft.com/office/drawing/2014/main" val="496530195"/>
                  </a:ext>
                </a:extLst>
              </a:tr>
              <a:tr h="873337">
                <a:tc>
                  <a:txBody>
                    <a:bodyPr/>
                    <a:lstStyle/>
                    <a:p>
                      <a:r>
                        <a:rPr lang="en-US" dirty="0"/>
                        <a:t>27</a:t>
                      </a:r>
                      <a:endParaRPr lang="en-IN" dirty="0"/>
                    </a:p>
                  </a:txBody>
                  <a:tcPr/>
                </a:tc>
                <a:tc>
                  <a:txBody>
                    <a:bodyPr/>
                    <a:lstStyle/>
                    <a:p>
                      <a:r>
                        <a:rPr lang="en-US" i="0" dirty="0" err="1"/>
                        <a:t>IndoFashion</a:t>
                      </a:r>
                      <a:r>
                        <a:rPr lang="en-US" i="0" dirty="0"/>
                        <a:t>: Apparel Classification for Indian Ethnic Clothes</a:t>
                      </a:r>
                      <a:endParaRPr lang="en-IN" i="0" dirty="0"/>
                    </a:p>
                  </a:txBody>
                  <a:tcPr/>
                </a:tc>
                <a:tc>
                  <a:txBody>
                    <a:bodyPr/>
                    <a:lstStyle/>
                    <a:p>
                      <a:r>
                        <a:rPr lang="en-US" dirty="0"/>
                        <a:t>Introduces 106 K image dataset of Indian-ethnic clothes across 15 categories; notes Western datasets fail for Indian styles</a:t>
                      </a:r>
                      <a:endParaRPr lang="en-IN" dirty="0"/>
                    </a:p>
                  </a:txBody>
                  <a:tcPr/>
                </a:tc>
                <a:extLst>
                  <a:ext uri="{0D108BD9-81ED-4DB2-BD59-A6C34878D82A}">
                    <a16:rowId xmlns:a16="http://schemas.microsoft.com/office/drawing/2014/main" val="1445125612"/>
                  </a:ext>
                </a:extLst>
              </a:tr>
              <a:tr h="873337">
                <a:tc>
                  <a:txBody>
                    <a:bodyPr/>
                    <a:lstStyle/>
                    <a:p>
                      <a:r>
                        <a:rPr lang="en-US" dirty="0"/>
                        <a:t>28</a:t>
                      </a:r>
                      <a:endParaRPr lang="en-IN" dirty="0"/>
                    </a:p>
                  </a:txBody>
                  <a:tcPr/>
                </a:tc>
                <a:tc>
                  <a:txBody>
                    <a:bodyPr/>
                    <a:lstStyle/>
                    <a:p>
                      <a:r>
                        <a:rPr lang="en-US" i="0" dirty="0"/>
                        <a:t>Attr2Style: A Transfer Learning Approach for Inferring Fashion Styles via Apparel Attributes</a:t>
                      </a:r>
                      <a:endParaRPr lang="en-IN" i="0" dirty="0"/>
                    </a:p>
                  </a:txBody>
                  <a:tcPr/>
                </a:tc>
                <a:tc>
                  <a:txBody>
                    <a:bodyPr/>
                    <a:lstStyle/>
                    <a:p>
                      <a:r>
                        <a:rPr lang="en-US" dirty="0"/>
                        <a:t>Proposes image-captioning via low-level attribute annotations to infer higher-level style captions under scarce labeled data.</a:t>
                      </a:r>
                      <a:endParaRPr lang="en-IN" dirty="0"/>
                    </a:p>
                  </a:txBody>
                  <a:tcPr/>
                </a:tc>
                <a:extLst>
                  <a:ext uri="{0D108BD9-81ED-4DB2-BD59-A6C34878D82A}">
                    <a16:rowId xmlns:a16="http://schemas.microsoft.com/office/drawing/2014/main" val="3776075124"/>
                  </a:ext>
                </a:extLst>
              </a:tr>
              <a:tr h="873337">
                <a:tc>
                  <a:txBody>
                    <a:bodyPr/>
                    <a:lstStyle/>
                    <a:p>
                      <a:r>
                        <a:rPr lang="en-US" dirty="0"/>
                        <a:t>29</a:t>
                      </a:r>
                      <a:endParaRPr lang="en-IN" dirty="0"/>
                    </a:p>
                  </a:txBody>
                  <a:tcPr/>
                </a:tc>
                <a:tc>
                  <a:txBody>
                    <a:bodyPr/>
                    <a:lstStyle/>
                    <a:p>
                      <a:r>
                        <a:rPr lang="en-US" i="0" dirty="0"/>
                        <a:t>Fashion-Oriented Image Captioning with External Textual Memory </a:t>
                      </a:r>
                      <a:endParaRPr lang="en-IN" i="0" dirty="0"/>
                    </a:p>
                  </a:txBody>
                  <a:tcPr/>
                </a:tc>
                <a:tc>
                  <a:txBody>
                    <a:bodyPr/>
                    <a:lstStyle/>
                    <a:p>
                      <a:r>
                        <a:rPr lang="en-US" dirty="0"/>
                        <a:t>Proposes transformer with external memory retrieval to generate fine-grained fashion item descriptions from images.</a:t>
                      </a:r>
                      <a:endParaRPr lang="en-IN" dirty="0"/>
                    </a:p>
                  </a:txBody>
                  <a:tcPr/>
                </a:tc>
                <a:extLst>
                  <a:ext uri="{0D108BD9-81ED-4DB2-BD59-A6C34878D82A}">
                    <a16:rowId xmlns:a16="http://schemas.microsoft.com/office/drawing/2014/main" val="660354708"/>
                  </a:ext>
                </a:extLst>
              </a:tr>
            </a:tbl>
          </a:graphicData>
        </a:graphic>
      </p:graphicFrame>
      <p:pic>
        <p:nvPicPr>
          <p:cNvPr id="5" name="Picture 4">
            <a:extLst>
              <a:ext uri="{FF2B5EF4-FFF2-40B4-BE49-F238E27FC236}">
                <a16:creationId xmlns:a16="http://schemas.microsoft.com/office/drawing/2014/main" id="{98C3A46C-55CA-02A5-E6C3-47A34B7D26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7E60B26E-99E7-82AF-65F7-BA69F6BBF5C5}"/>
              </a:ext>
            </a:extLst>
          </p:cNvPr>
          <p:cNvSpPr>
            <a:spLocks noGrp="1"/>
          </p:cNvSpPr>
          <p:nvPr>
            <p:ph type="sldNum" sz="quarter" idx="12"/>
          </p:nvPr>
        </p:nvSpPr>
        <p:spPr/>
        <p:txBody>
          <a:bodyPr/>
          <a:lstStyle/>
          <a:p>
            <a:fld id="{1DFBB4D5-A254-497C-8800-325BFC8980A0}" type="slidenum">
              <a:rPr lang="en-IN" smtClean="0"/>
              <a:t>11</a:t>
            </a:fld>
            <a:endParaRPr lang="en-IN" dirty="0"/>
          </a:p>
        </p:txBody>
      </p:sp>
    </p:spTree>
    <p:extLst>
      <p:ext uri="{BB962C8B-B14F-4D97-AF65-F5344CB8AC3E}">
        <p14:creationId xmlns:p14="http://schemas.microsoft.com/office/powerpoint/2010/main" val="8233357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41F2BA-23F0-5874-DB8C-226A1314A4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0A283E-041F-50BC-66CA-5C4FA1D7D373}"/>
              </a:ext>
            </a:extLst>
          </p:cNvPr>
          <p:cNvSpPr>
            <a:spLocks noGrp="1"/>
          </p:cNvSpPr>
          <p:nvPr>
            <p:ph type="title"/>
          </p:nvPr>
        </p:nvSpPr>
        <p:spPr>
          <a:xfrm>
            <a:off x="838200" y="365125"/>
            <a:ext cx="10391778" cy="1325563"/>
          </a:xfrm>
        </p:spPr>
        <p:txBody>
          <a:bodyPr/>
          <a:lstStyle/>
          <a:p>
            <a:r>
              <a:rPr lang="en-US" dirty="0"/>
              <a:t>E-commerce Fashion Survey</a:t>
            </a:r>
            <a:endParaRPr lang="en-IN" dirty="0"/>
          </a:p>
        </p:txBody>
      </p:sp>
      <p:graphicFrame>
        <p:nvGraphicFramePr>
          <p:cNvPr id="10" name="Table 9">
            <a:extLst>
              <a:ext uri="{FF2B5EF4-FFF2-40B4-BE49-F238E27FC236}">
                <a16:creationId xmlns:a16="http://schemas.microsoft.com/office/drawing/2014/main" id="{76675147-6E03-8926-4AD9-52246F1C00CD}"/>
              </a:ext>
            </a:extLst>
          </p:cNvPr>
          <p:cNvGraphicFramePr>
            <a:graphicFrameLocks noGrp="1"/>
          </p:cNvGraphicFramePr>
          <p:nvPr>
            <p:extLst>
              <p:ext uri="{D42A27DB-BD31-4B8C-83A1-F6EECF244321}">
                <p14:modId xmlns:p14="http://schemas.microsoft.com/office/powerpoint/2010/main" val="2908550258"/>
              </p:ext>
            </p:extLst>
          </p:nvPr>
        </p:nvGraphicFramePr>
        <p:xfrm>
          <a:off x="962020" y="1310216"/>
          <a:ext cx="10391778" cy="3309409"/>
        </p:xfrm>
        <a:graphic>
          <a:graphicData uri="http://schemas.openxmlformats.org/drawingml/2006/table">
            <a:tbl>
              <a:tblPr firstRow="1" bandRow="1">
                <a:tableStyleId>{5C22544A-7EE6-4342-B048-85BDC9FD1C3A}</a:tableStyleId>
              </a:tblPr>
              <a:tblGrid>
                <a:gridCol w="910774">
                  <a:extLst>
                    <a:ext uri="{9D8B030D-6E8A-4147-A177-3AD203B41FA5}">
                      <a16:colId xmlns:a16="http://schemas.microsoft.com/office/drawing/2014/main" val="3999095857"/>
                    </a:ext>
                  </a:extLst>
                </a:gridCol>
                <a:gridCol w="4107193">
                  <a:extLst>
                    <a:ext uri="{9D8B030D-6E8A-4147-A177-3AD203B41FA5}">
                      <a16:colId xmlns:a16="http://schemas.microsoft.com/office/drawing/2014/main" val="218132091"/>
                    </a:ext>
                  </a:extLst>
                </a:gridCol>
                <a:gridCol w="5373811">
                  <a:extLst>
                    <a:ext uri="{9D8B030D-6E8A-4147-A177-3AD203B41FA5}">
                      <a16:colId xmlns:a16="http://schemas.microsoft.com/office/drawing/2014/main" val="189629736"/>
                    </a:ext>
                  </a:extLst>
                </a:gridCol>
              </a:tblGrid>
              <a:tr h="566209">
                <a:tc>
                  <a:txBody>
                    <a:bodyPr/>
                    <a:lstStyle/>
                    <a:p>
                      <a:r>
                        <a:rPr lang="en-US" dirty="0"/>
                        <a:t>Ref No </a:t>
                      </a:r>
                      <a:endParaRPr lang="en-IN" dirty="0"/>
                    </a:p>
                  </a:txBody>
                  <a:tcPr/>
                </a:tc>
                <a:tc>
                  <a:txBody>
                    <a:bodyPr/>
                    <a:lstStyle/>
                    <a:p>
                      <a:r>
                        <a:rPr lang="en-US" dirty="0"/>
                        <a:t>Title </a:t>
                      </a:r>
                      <a:endParaRPr lang="en-IN" dirty="0"/>
                    </a:p>
                  </a:txBody>
                  <a:tcPr/>
                </a:tc>
                <a:tc>
                  <a:txBody>
                    <a:bodyPr/>
                    <a:lstStyle/>
                    <a:p>
                      <a:r>
                        <a:rPr lang="en-US" dirty="0"/>
                        <a:t>Abstract</a:t>
                      </a:r>
                      <a:endParaRPr lang="en-IN" dirty="0"/>
                    </a:p>
                  </a:txBody>
                  <a:tcPr/>
                </a:tc>
                <a:extLst>
                  <a:ext uri="{0D108BD9-81ED-4DB2-BD59-A6C34878D82A}">
                    <a16:rowId xmlns:a16="http://schemas.microsoft.com/office/drawing/2014/main" val="1236473839"/>
                  </a:ext>
                </a:extLst>
              </a:tr>
              <a:tr h="873337">
                <a:tc>
                  <a:txBody>
                    <a:bodyPr/>
                    <a:lstStyle/>
                    <a:p>
                      <a:r>
                        <a:rPr lang="en-US" dirty="0"/>
                        <a:t>30</a:t>
                      </a:r>
                      <a:endParaRPr lang="en-IN" dirty="0"/>
                    </a:p>
                  </a:txBody>
                  <a:tcPr/>
                </a:tc>
                <a:tc>
                  <a:txBody>
                    <a:bodyPr/>
                    <a:lstStyle/>
                    <a:p>
                      <a:r>
                        <a:rPr lang="en-IN" i="0" dirty="0"/>
                        <a:t>A Survey on Fashion Image Retrieval </a:t>
                      </a:r>
                    </a:p>
                  </a:txBody>
                  <a:tcPr/>
                </a:tc>
                <a:tc>
                  <a:txBody>
                    <a:bodyPr/>
                    <a:lstStyle/>
                    <a:p>
                      <a:r>
                        <a:rPr lang="en-US" dirty="0"/>
                        <a:t>Reviews fashion image retrieval datasets, annotations (attributes, landmarks) and reveals annotation scarcity in many real-world fashion domains.</a:t>
                      </a:r>
                      <a:endParaRPr lang="en-IN" dirty="0"/>
                    </a:p>
                  </a:txBody>
                  <a:tcPr/>
                </a:tc>
                <a:extLst>
                  <a:ext uri="{0D108BD9-81ED-4DB2-BD59-A6C34878D82A}">
                    <a16:rowId xmlns:a16="http://schemas.microsoft.com/office/drawing/2014/main" val="496530195"/>
                  </a:ext>
                </a:extLst>
              </a:tr>
              <a:tr h="873337">
                <a:tc>
                  <a:txBody>
                    <a:bodyPr/>
                    <a:lstStyle/>
                    <a:p>
                      <a:r>
                        <a:rPr lang="en-US" dirty="0"/>
                        <a:t>31</a:t>
                      </a:r>
                      <a:endParaRPr lang="en-IN" dirty="0"/>
                    </a:p>
                  </a:txBody>
                  <a:tcPr/>
                </a:tc>
                <a:tc>
                  <a:txBody>
                    <a:bodyPr/>
                    <a:lstStyle/>
                    <a:p>
                      <a:r>
                        <a:rPr lang="en-US" i="0" dirty="0"/>
                        <a:t>Leveraging AI and Computer Vision for Generating Precise E-Commerce Product Descriptions </a:t>
                      </a:r>
                      <a:endParaRPr lang="en-IN" i="0" dirty="0"/>
                    </a:p>
                  </a:txBody>
                  <a:tcPr/>
                </a:tc>
                <a:tc>
                  <a:txBody>
                    <a:bodyPr/>
                    <a:lstStyle/>
                    <a:p>
                      <a:r>
                        <a:rPr lang="en-US" dirty="0"/>
                        <a:t>Demonstrates CNN-LSTM approach to generate captions for ~9,000 product images but highlights limited scale for e-commerce domains.</a:t>
                      </a:r>
                      <a:endParaRPr lang="en-IN" dirty="0"/>
                    </a:p>
                  </a:txBody>
                  <a:tcPr/>
                </a:tc>
                <a:extLst>
                  <a:ext uri="{0D108BD9-81ED-4DB2-BD59-A6C34878D82A}">
                    <a16:rowId xmlns:a16="http://schemas.microsoft.com/office/drawing/2014/main" val="1445125612"/>
                  </a:ext>
                </a:extLst>
              </a:tr>
              <a:tr h="873337">
                <a:tc>
                  <a:txBody>
                    <a:bodyPr/>
                    <a:lstStyle/>
                    <a:p>
                      <a:r>
                        <a:rPr lang="en-US" dirty="0"/>
                        <a:t>32</a:t>
                      </a:r>
                      <a:endParaRPr lang="en-IN" dirty="0"/>
                    </a:p>
                  </a:txBody>
                  <a:tcPr/>
                </a:tc>
                <a:tc>
                  <a:txBody>
                    <a:bodyPr/>
                    <a:lstStyle/>
                    <a:p>
                      <a:r>
                        <a:rPr lang="en-US" i="0" dirty="0"/>
                        <a:t>Let's Go Shopping (LGS) – Web-Scale Image-Text Dataset for Visual Concept Understanding </a:t>
                      </a:r>
                      <a:endParaRPr lang="en-IN" i="0" dirty="0"/>
                    </a:p>
                  </a:txBody>
                  <a:tcPr/>
                </a:tc>
                <a:tc>
                  <a:txBody>
                    <a:bodyPr/>
                    <a:lstStyle/>
                    <a:p>
                      <a:r>
                        <a:rPr lang="en-US" dirty="0"/>
                        <a:t>Releases 15 M image–caption pairs from e-commerce sites, showing general models struggle on e-commerce style image captioning</a:t>
                      </a:r>
                      <a:endParaRPr lang="en-IN" dirty="0"/>
                    </a:p>
                  </a:txBody>
                  <a:tcPr/>
                </a:tc>
                <a:extLst>
                  <a:ext uri="{0D108BD9-81ED-4DB2-BD59-A6C34878D82A}">
                    <a16:rowId xmlns:a16="http://schemas.microsoft.com/office/drawing/2014/main" val="3776075124"/>
                  </a:ext>
                </a:extLst>
              </a:tr>
            </a:tbl>
          </a:graphicData>
        </a:graphic>
      </p:graphicFrame>
      <p:pic>
        <p:nvPicPr>
          <p:cNvPr id="5" name="Picture 4">
            <a:extLst>
              <a:ext uri="{FF2B5EF4-FFF2-40B4-BE49-F238E27FC236}">
                <a16:creationId xmlns:a16="http://schemas.microsoft.com/office/drawing/2014/main" id="{C4C11205-8219-1DF1-890C-BE0590BCB8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83EF6019-8286-0B23-BFA5-59AB2CAA0342}"/>
              </a:ext>
            </a:extLst>
          </p:cNvPr>
          <p:cNvSpPr>
            <a:spLocks noGrp="1"/>
          </p:cNvSpPr>
          <p:nvPr>
            <p:ph type="sldNum" sz="quarter" idx="12"/>
          </p:nvPr>
        </p:nvSpPr>
        <p:spPr/>
        <p:txBody>
          <a:bodyPr/>
          <a:lstStyle/>
          <a:p>
            <a:fld id="{1DFBB4D5-A254-497C-8800-325BFC8980A0}" type="slidenum">
              <a:rPr lang="en-IN" smtClean="0"/>
              <a:t>12</a:t>
            </a:fld>
            <a:endParaRPr lang="en-IN" dirty="0"/>
          </a:p>
        </p:txBody>
      </p:sp>
    </p:spTree>
    <p:extLst>
      <p:ext uri="{BB962C8B-B14F-4D97-AF65-F5344CB8AC3E}">
        <p14:creationId xmlns:p14="http://schemas.microsoft.com/office/powerpoint/2010/main" val="11112480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0AA164-AEC4-B2BA-9F5B-47BBFF9737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71C70F-2882-F317-F318-75E7901077EF}"/>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C2EB1B13-38A4-10B1-C776-64C1E462D68C}"/>
              </a:ext>
            </a:extLst>
          </p:cNvPr>
          <p:cNvSpPr>
            <a:spLocks noGrp="1"/>
          </p:cNvSpPr>
          <p:nvPr>
            <p:ph idx="1"/>
          </p:nvPr>
        </p:nvSpPr>
        <p:spPr/>
        <p:txBody>
          <a:bodyPr/>
          <a:lstStyle/>
          <a:p>
            <a:pPr algn="just"/>
            <a:r>
              <a:rPr lang="en-US" dirty="0"/>
              <a:t>Indian fashion datasets lack structured captions and domain-specific explainability mechanisms.</a:t>
            </a:r>
          </a:p>
          <a:p>
            <a:pPr algn="just"/>
            <a:r>
              <a:rPr lang="en-US" dirty="0"/>
              <a:t>Existing explainability methods mainly target vision classification, neglecting multimodal captioning tasks.</a:t>
            </a:r>
          </a:p>
          <a:p>
            <a:pPr algn="just"/>
            <a:r>
              <a:rPr lang="en-US" dirty="0"/>
              <a:t>No unified framework explains auto-regressive, Vision Language Models (</a:t>
            </a:r>
            <a:r>
              <a:rPr lang="en-US" dirty="0" err="1"/>
              <a:t>ViT</a:t>
            </a:r>
            <a:r>
              <a:rPr lang="en-US" dirty="0"/>
              <a:t>-based) in caption generation contexts.</a:t>
            </a:r>
          </a:p>
          <a:p>
            <a:pPr algn="just"/>
            <a:r>
              <a:rPr lang="en-US" dirty="0"/>
              <a:t>Current models fail to align image regions with descriptive text, limiting interpretability in vision-language systems.</a:t>
            </a:r>
          </a:p>
        </p:txBody>
      </p:sp>
      <p:pic>
        <p:nvPicPr>
          <p:cNvPr id="7" name="Picture 6">
            <a:extLst>
              <a:ext uri="{FF2B5EF4-FFF2-40B4-BE49-F238E27FC236}">
                <a16:creationId xmlns:a16="http://schemas.microsoft.com/office/drawing/2014/main" id="{8EA87320-A204-BF4B-3A04-AB00DF6E4E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DC384396-3290-3F89-6E89-110DC03330B4}"/>
              </a:ext>
            </a:extLst>
          </p:cNvPr>
          <p:cNvSpPr>
            <a:spLocks noGrp="1"/>
          </p:cNvSpPr>
          <p:nvPr>
            <p:ph type="sldNum" sz="quarter" idx="12"/>
          </p:nvPr>
        </p:nvSpPr>
        <p:spPr/>
        <p:txBody>
          <a:bodyPr/>
          <a:lstStyle/>
          <a:p>
            <a:fld id="{1DFBB4D5-A254-497C-8800-325BFC8980A0}" type="slidenum">
              <a:rPr lang="en-IN" smtClean="0"/>
              <a:t>13</a:t>
            </a:fld>
            <a:endParaRPr lang="en-IN" dirty="0"/>
          </a:p>
        </p:txBody>
      </p:sp>
    </p:spTree>
    <p:extLst>
      <p:ext uri="{BB962C8B-B14F-4D97-AF65-F5344CB8AC3E}">
        <p14:creationId xmlns:p14="http://schemas.microsoft.com/office/powerpoint/2010/main" val="1577553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B6C70-593D-AB9E-1CF1-F6C53C0F5D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3FD9F12-D16D-3F8C-0DE3-97C52D215940}"/>
              </a:ext>
            </a:extLst>
          </p:cNvPr>
          <p:cNvSpPr>
            <a:spLocks noGrp="1"/>
          </p:cNvSpPr>
          <p:nvPr>
            <p:ph type="title"/>
          </p:nvPr>
        </p:nvSpPr>
        <p:spPr/>
        <p:txBody>
          <a:bodyPr/>
          <a:lstStyle/>
          <a:p>
            <a:r>
              <a:rPr lang="en-US" dirty="0"/>
              <a:t>Objectives</a:t>
            </a:r>
            <a:endParaRPr lang="en-IN" dirty="0"/>
          </a:p>
        </p:txBody>
      </p:sp>
      <p:sp>
        <p:nvSpPr>
          <p:cNvPr id="3" name="Content Placeholder 2">
            <a:extLst>
              <a:ext uri="{FF2B5EF4-FFF2-40B4-BE49-F238E27FC236}">
                <a16:creationId xmlns:a16="http://schemas.microsoft.com/office/drawing/2014/main" id="{0B6AE716-18BF-3DBC-80F7-A62B974D27F0}"/>
              </a:ext>
            </a:extLst>
          </p:cNvPr>
          <p:cNvSpPr>
            <a:spLocks noGrp="1"/>
          </p:cNvSpPr>
          <p:nvPr>
            <p:ph idx="1"/>
          </p:nvPr>
        </p:nvSpPr>
        <p:spPr/>
        <p:txBody>
          <a:bodyPr>
            <a:normAutofit/>
          </a:bodyPr>
          <a:lstStyle/>
          <a:p>
            <a:pPr algn="just"/>
            <a:r>
              <a:rPr lang="en-US" dirty="0"/>
              <a:t>Improve transparency and interpretability for Indian fashion e-commerce applications.</a:t>
            </a:r>
          </a:p>
          <a:p>
            <a:pPr algn="just"/>
            <a:r>
              <a:rPr lang="en-US" dirty="0"/>
              <a:t>Develop an explainability framework for Vision-Language models  based auto-regressive image captioning models.</a:t>
            </a:r>
          </a:p>
          <a:p>
            <a:pPr algn="just"/>
            <a:r>
              <a:rPr lang="en-US" dirty="0"/>
              <a:t>Enable fine-grained visual–textual alignment to interpret how captions describe Indian fashion images.</a:t>
            </a:r>
          </a:p>
          <a:p>
            <a:pPr algn="just"/>
            <a:r>
              <a:rPr lang="en-US" dirty="0"/>
              <a:t>Extend explainability beyond classification to multimodal reasoning in generative captioning.</a:t>
            </a:r>
          </a:p>
        </p:txBody>
      </p:sp>
      <p:pic>
        <p:nvPicPr>
          <p:cNvPr id="6" name="Picture 5">
            <a:extLst>
              <a:ext uri="{FF2B5EF4-FFF2-40B4-BE49-F238E27FC236}">
                <a16:creationId xmlns:a16="http://schemas.microsoft.com/office/drawing/2014/main" id="{718070E0-B4E0-8682-FC8F-8AA6E59FAE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6D4DA5F3-BD6F-3FFE-E407-488C641C6A33}"/>
              </a:ext>
            </a:extLst>
          </p:cNvPr>
          <p:cNvSpPr>
            <a:spLocks noGrp="1"/>
          </p:cNvSpPr>
          <p:nvPr>
            <p:ph type="sldNum" sz="quarter" idx="12"/>
          </p:nvPr>
        </p:nvSpPr>
        <p:spPr/>
        <p:txBody>
          <a:bodyPr/>
          <a:lstStyle/>
          <a:p>
            <a:fld id="{1DFBB4D5-A254-497C-8800-325BFC8980A0}" type="slidenum">
              <a:rPr lang="en-IN" smtClean="0"/>
              <a:t>14</a:t>
            </a:fld>
            <a:endParaRPr lang="en-IN" dirty="0"/>
          </a:p>
        </p:txBody>
      </p:sp>
    </p:spTree>
    <p:extLst>
      <p:ext uri="{BB962C8B-B14F-4D97-AF65-F5344CB8AC3E}">
        <p14:creationId xmlns:p14="http://schemas.microsoft.com/office/powerpoint/2010/main" val="655096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85004C-27A9-4794-8989-7EE71F430C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AC909D-0277-594B-588A-B321DF8AD06F}"/>
              </a:ext>
            </a:extLst>
          </p:cNvPr>
          <p:cNvSpPr>
            <a:spLocks noGrp="1"/>
          </p:cNvSpPr>
          <p:nvPr>
            <p:ph type="title"/>
          </p:nvPr>
        </p:nvSpPr>
        <p:spPr/>
        <p:txBody>
          <a:bodyPr/>
          <a:lstStyle/>
          <a:p>
            <a:r>
              <a:rPr lang="en-US" dirty="0"/>
              <a:t>Proposed Architecture</a:t>
            </a:r>
            <a:endParaRPr lang="en-IN" dirty="0"/>
          </a:p>
        </p:txBody>
      </p:sp>
      <p:pic>
        <p:nvPicPr>
          <p:cNvPr id="7" name="Picture 6">
            <a:extLst>
              <a:ext uri="{FF2B5EF4-FFF2-40B4-BE49-F238E27FC236}">
                <a16:creationId xmlns:a16="http://schemas.microsoft.com/office/drawing/2014/main" id="{4941B3D4-A2D9-CB50-25AB-9EFFE277F7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9" name="Slide Number Placeholder 8">
            <a:extLst>
              <a:ext uri="{FF2B5EF4-FFF2-40B4-BE49-F238E27FC236}">
                <a16:creationId xmlns:a16="http://schemas.microsoft.com/office/drawing/2014/main" id="{DA522D46-544E-70ED-58E6-573A8F9F6596}"/>
              </a:ext>
            </a:extLst>
          </p:cNvPr>
          <p:cNvSpPr>
            <a:spLocks noGrp="1"/>
          </p:cNvSpPr>
          <p:nvPr>
            <p:ph type="sldNum" sz="quarter" idx="12"/>
          </p:nvPr>
        </p:nvSpPr>
        <p:spPr/>
        <p:txBody>
          <a:bodyPr/>
          <a:lstStyle/>
          <a:p>
            <a:fld id="{1DFBB4D5-A254-497C-8800-325BFC8980A0}" type="slidenum">
              <a:rPr lang="en-IN" smtClean="0"/>
              <a:t>15</a:t>
            </a:fld>
            <a:endParaRPr lang="en-IN" dirty="0"/>
          </a:p>
        </p:txBody>
      </p:sp>
      <p:pic>
        <p:nvPicPr>
          <p:cNvPr id="6" name="Picture 5">
            <a:extLst>
              <a:ext uri="{FF2B5EF4-FFF2-40B4-BE49-F238E27FC236}">
                <a16:creationId xmlns:a16="http://schemas.microsoft.com/office/drawing/2014/main" id="{B65FD6F0-26F6-8045-E024-3C1B9516EB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2270" y="1522738"/>
            <a:ext cx="7713525" cy="4579483"/>
          </a:xfrm>
          <a:prstGeom prst="rect">
            <a:avLst/>
          </a:prstGeom>
        </p:spPr>
      </p:pic>
      <p:sp>
        <p:nvSpPr>
          <p:cNvPr id="10" name="TextBox 9">
            <a:extLst>
              <a:ext uri="{FF2B5EF4-FFF2-40B4-BE49-F238E27FC236}">
                <a16:creationId xmlns:a16="http://schemas.microsoft.com/office/drawing/2014/main" id="{370E1D06-E235-C0A6-F49F-7074FF60AF68}"/>
              </a:ext>
            </a:extLst>
          </p:cNvPr>
          <p:cNvSpPr txBox="1"/>
          <p:nvPr/>
        </p:nvSpPr>
        <p:spPr>
          <a:xfrm>
            <a:off x="536205" y="1683206"/>
            <a:ext cx="3335780" cy="646331"/>
          </a:xfrm>
          <a:prstGeom prst="rect">
            <a:avLst/>
          </a:prstGeom>
          <a:noFill/>
        </p:spPr>
        <p:txBody>
          <a:bodyPr wrap="square" rtlCol="0">
            <a:spAutoFit/>
          </a:bodyPr>
          <a:lstStyle/>
          <a:p>
            <a:pPr algn="just"/>
            <a:r>
              <a:rPr lang="en-US" dirty="0"/>
              <a:t>Utilizing </a:t>
            </a:r>
            <a:r>
              <a:rPr lang="en-US" b="1" dirty="0"/>
              <a:t>Low Rank Adaptation (</a:t>
            </a:r>
            <a:r>
              <a:rPr lang="en-US" b="1" dirty="0" err="1"/>
              <a:t>LoRA</a:t>
            </a:r>
            <a:r>
              <a:rPr lang="en-US" b="1" dirty="0"/>
              <a:t>)</a:t>
            </a:r>
            <a:r>
              <a:rPr lang="en-US" dirty="0"/>
              <a:t> for dense layer fine tuning</a:t>
            </a:r>
            <a:endParaRPr lang="en-IN"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2CEE454-7D4D-0D64-D651-8EF7CFE7A4A1}"/>
                  </a:ext>
                </a:extLst>
              </p:cNvPr>
              <p:cNvSpPr txBox="1"/>
              <p:nvPr/>
            </p:nvSpPr>
            <p:spPr>
              <a:xfrm>
                <a:off x="536204" y="2538702"/>
                <a:ext cx="4803891" cy="3817648"/>
              </a:xfrm>
              <a:prstGeom prst="rect">
                <a:avLst/>
              </a:prstGeom>
              <a:noFill/>
            </p:spPr>
            <p:txBody>
              <a:bodyPr wrap="square" lIns="0" tIns="0" rIns="0" bIns="0" rtlCol="0">
                <a:spAutoFit/>
              </a:bodyPr>
              <a:lstStyle/>
              <a:p>
                <a:r>
                  <a:rPr lang="en-US" b="0" i="1" dirty="0">
                    <a:latin typeface="Cambria Math" panose="02040503050406030204" pitchFamily="18" charset="0"/>
                  </a:rPr>
                  <a:t>For  </a:t>
                </a:r>
                <a:r>
                  <a:rPr lang="en-US" b="1" i="1" dirty="0">
                    <a:latin typeface="Cambria Math" panose="02040503050406030204" pitchFamily="18" charset="0"/>
                  </a:rPr>
                  <a:t>image - text pair  </a:t>
                </a:r>
                <a14:m>
                  <m:oMath xmlns:m="http://schemas.openxmlformats.org/officeDocument/2006/math">
                    <m:d>
                      <m:dPr>
                        <m:begChr m:val="{"/>
                        <m:endChr m:val="}"/>
                        <m:ctrlPr>
                          <a:rPr lang="en-US" b="1" i="1" smtClean="0">
                            <a:latin typeface="Cambria Math" panose="02040503050406030204" pitchFamily="18" charset="0"/>
                          </a:rPr>
                        </m:ctrlPr>
                      </m:dPr>
                      <m:e>
                        <m:d>
                          <m:dPr>
                            <m:ctrlPr>
                              <a:rPr lang="en-US" b="1" i="1" smtClean="0">
                                <a:latin typeface="Cambria Math" panose="02040503050406030204" pitchFamily="18" charset="0"/>
                              </a:rPr>
                            </m:ctrlPr>
                          </m:dPr>
                          <m:e>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r>
                              <a:rPr lang="en-US" b="1" i="1" smtClean="0">
                                <a:latin typeface="Cambria Math" panose="02040503050406030204" pitchFamily="18" charset="0"/>
                              </a:rPr>
                              <m:t>,</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e>
                        </m:d>
                      </m:e>
                    </m:d>
                  </m:oMath>
                </a14:m>
                <a:endParaRPr lang="en-US" b="1" i="1" dirty="0">
                  <a:latin typeface="Cambria Math" panose="02040503050406030204" pitchFamily="18" charset="0"/>
                </a:endParaRPr>
              </a:p>
              <a:p>
                <a:r>
                  <a:rPr lang="en-US" i="1" dirty="0">
                    <a:latin typeface="Cambria Math" panose="02040503050406030204" pitchFamily="18" charset="0"/>
                  </a:rPr>
                  <a:t>We model  maximum likelihood </a:t>
                </a:r>
              </a:p>
              <a:p>
                <a:pPr/>
                <a14:m>
                  <m:oMathPara xmlns:m="http://schemas.openxmlformats.org/officeDocument/2006/math">
                    <m:oMathParaPr>
                      <m:jc m:val="centerGroup"/>
                    </m:oMathParaPr>
                    <m:oMath xmlns:m="http://schemas.openxmlformats.org/officeDocument/2006/math">
                      <m:nary>
                        <m:naryPr>
                          <m:chr m:val="∏"/>
                          <m:supHide m:val="on"/>
                          <m:ctrlPr>
                            <a:rPr lang="en-US" b="1" i="1" smtClean="0">
                              <a:latin typeface="Cambria Math" panose="02040503050406030204" pitchFamily="18" charset="0"/>
                            </a:rPr>
                          </m:ctrlPr>
                        </m:naryPr>
                        <m:sub>
                          <m:r>
                            <m:rPr>
                              <m:brk m:alnAt="7"/>
                            </m:rPr>
                            <a:rPr lang="en-US" b="1" i="1" smtClean="0">
                              <a:latin typeface="Cambria Math" panose="02040503050406030204" pitchFamily="18" charset="0"/>
                            </a:rPr>
                            <m:t>𝒊</m:t>
                          </m:r>
                        </m:sub>
                        <m:sup/>
                        <m:e>
                          <m:sSub>
                            <m:sSubPr>
                              <m:ctrlPr>
                                <a:rPr lang="en-US" b="1" i="1">
                                  <a:latin typeface="Cambria Math" panose="02040503050406030204" pitchFamily="18" charset="0"/>
                                </a:rPr>
                              </m:ctrlPr>
                            </m:sSubPr>
                            <m:e>
                              <m:r>
                                <a:rPr lang="en-US" b="1" i="1">
                                  <a:latin typeface="Cambria Math" panose="02040503050406030204" pitchFamily="18" charset="0"/>
                                </a:rPr>
                                <m:t>𝑷</m:t>
                              </m:r>
                            </m:e>
                            <m:sub>
                              <m:r>
                                <a:rPr lang="en-US" b="1" i="1">
                                  <a:latin typeface="Cambria Math" panose="02040503050406030204" pitchFamily="18" charset="0"/>
                                  <a:ea typeface="Cambria Math" panose="02040503050406030204" pitchFamily="18" charset="0"/>
                                </a:rPr>
                                <m:t>𝝅</m:t>
                              </m:r>
                            </m:sub>
                          </m:sSub>
                          <m:d>
                            <m:dPr>
                              <m:endChr m:val="|"/>
                              <m:ctrlPr>
                                <a:rPr lang="en-US" b="1" i="1">
                                  <a:latin typeface="Cambria Math" panose="02040503050406030204" pitchFamily="18" charset="0"/>
                                </a:rPr>
                              </m:ctrlPr>
                            </m:dPr>
                            <m:e>
                              <m:sSub>
                                <m:sSubPr>
                                  <m:ctrlPr>
                                    <a:rPr lang="en-US" b="1" i="1">
                                      <a:latin typeface="Cambria Math" panose="02040503050406030204" pitchFamily="18" charset="0"/>
                                    </a:rPr>
                                  </m:ctrlPr>
                                </m:sSubPr>
                                <m:e>
                                  <m:r>
                                    <a:rPr lang="en-US" b="1" i="1">
                                      <a:latin typeface="Cambria Math" panose="02040503050406030204" pitchFamily="18" charset="0"/>
                                    </a:rPr>
                                    <m:t>𝒚</m:t>
                                  </m:r>
                                </m:e>
                                <m:sub>
                                  <m:r>
                                    <a:rPr lang="en-US" b="1" i="1" smtClean="0">
                                      <a:latin typeface="Cambria Math" panose="02040503050406030204" pitchFamily="18" charset="0"/>
                                    </a:rPr>
                                    <m:t>𝒊</m:t>
                                  </m:r>
                                  <m:r>
                                    <a:rPr lang="en-US" b="1" i="1" smtClean="0">
                                      <a:latin typeface="Cambria Math" panose="02040503050406030204" pitchFamily="18" charset="0"/>
                                    </a:rPr>
                                    <m:t>,</m:t>
                                  </m:r>
                                  <m:r>
                                    <a:rPr lang="en-US" b="1" i="1">
                                      <a:latin typeface="Cambria Math" panose="02040503050406030204" pitchFamily="18" charset="0"/>
                                    </a:rPr>
                                    <m:t>𝒕</m:t>
                                  </m:r>
                                </m:sub>
                              </m:sSub>
                              <m:r>
                                <a:rPr lang="en-US" b="1" i="1">
                                  <a:latin typeface="Cambria Math" panose="02040503050406030204" pitchFamily="18" charset="0"/>
                                </a:rPr>
                                <m:t> </m:t>
                              </m:r>
                            </m:e>
                          </m:d>
                          <m:r>
                            <a:rPr lang="en-US" b="1" i="1">
                              <a:latin typeface="Cambria Math" panose="02040503050406030204" pitchFamily="18" charset="0"/>
                            </a:rPr>
                            <m:t> </m:t>
                          </m:r>
                          <m:sSub>
                            <m:sSubPr>
                              <m:ctrlPr>
                                <a:rPr lang="en-US" b="1" i="1">
                                  <a:latin typeface="Cambria Math" panose="02040503050406030204" pitchFamily="18" charset="0"/>
                                </a:rPr>
                              </m:ctrlPr>
                            </m:sSubPr>
                            <m:e>
                              <m:r>
                                <a:rPr lang="en-US" b="1" i="1">
                                  <a:latin typeface="Cambria Math" panose="02040503050406030204" pitchFamily="18" charset="0"/>
                                </a:rPr>
                                <m:t>𝒚</m:t>
                              </m:r>
                            </m:e>
                            <m:sub>
                              <m:r>
                                <a:rPr lang="en-US" b="1" i="1">
                                  <a:latin typeface="Cambria Math" panose="02040503050406030204" pitchFamily="18" charset="0"/>
                                </a:rPr>
                                <m:t>𝒊</m:t>
                              </m:r>
                              <m:r>
                                <a:rPr lang="en-US" b="1" i="1" smtClean="0">
                                  <a:latin typeface="Cambria Math" panose="02040503050406030204" pitchFamily="18" charset="0"/>
                                </a:rPr>
                                <m:t>,  </m:t>
                              </m:r>
                              <m:r>
                                <a:rPr lang="en-US" b="1" i="1" smtClean="0">
                                  <a:latin typeface="Cambria Math" panose="02040503050406030204" pitchFamily="18" charset="0"/>
                                </a:rPr>
                                <m:t>𝒋</m:t>
                              </m:r>
                              <m:r>
                                <a:rPr lang="en-US" b="1" i="1" smtClean="0">
                                  <a:latin typeface="Cambria Math" panose="02040503050406030204" pitchFamily="18" charset="0"/>
                                </a:rPr>
                                <m:t>&lt;</m:t>
                              </m:r>
                              <m:r>
                                <a:rPr lang="en-US" b="1" i="1">
                                  <a:latin typeface="Cambria Math" panose="02040503050406030204" pitchFamily="18" charset="0"/>
                                </a:rPr>
                                <m:t>𝒕</m:t>
                              </m:r>
                            </m:sub>
                          </m:sSub>
                          <m:r>
                            <a:rPr lang="en-US" b="1" i="1">
                              <a:latin typeface="Cambria Math" panose="02040503050406030204" pitchFamily="18" charset="0"/>
                            </a:rPr>
                            <m:t> , </m:t>
                          </m:r>
                          <m:sSub>
                            <m:sSubPr>
                              <m:ctrlPr>
                                <a:rPr lang="en-US" b="1" i="1">
                                  <a:latin typeface="Cambria Math" panose="02040503050406030204" pitchFamily="18" charset="0"/>
                                </a:rPr>
                              </m:ctrlPr>
                            </m:sSubPr>
                            <m:e>
                              <m:r>
                                <a:rPr lang="en-US" b="1" i="1">
                                  <a:latin typeface="Cambria Math" panose="02040503050406030204" pitchFamily="18" charset="0"/>
                                </a:rPr>
                                <m:t>𝒙</m:t>
                              </m:r>
                            </m:e>
                            <m:sub>
                              <m:r>
                                <a:rPr lang="en-US" b="1" i="1">
                                  <a:latin typeface="Cambria Math" panose="02040503050406030204" pitchFamily="18" charset="0"/>
                                </a:rPr>
                                <m:t>𝒊</m:t>
                              </m:r>
                            </m:sub>
                          </m:sSub>
                          <m:r>
                            <a:rPr lang="en-US" b="1" i="1" smtClean="0">
                              <a:latin typeface="Cambria Math" panose="02040503050406030204" pitchFamily="18" charset="0"/>
                            </a:rPr>
                            <m:t>)</m:t>
                          </m:r>
                        </m:e>
                      </m:nary>
                      <m:r>
                        <a:rPr lang="en-US" b="1" i="1" smtClean="0">
                          <a:latin typeface="Cambria Math" panose="02040503050406030204" pitchFamily="18" charset="0"/>
                        </a:rPr>
                        <m:t> </m:t>
                      </m:r>
                    </m:oMath>
                  </m:oMathPara>
                </a14:m>
                <a:endParaRPr lang="en-US" b="1" i="1" dirty="0">
                  <a:latin typeface="Cambria Math" panose="02040503050406030204" pitchFamily="18" charset="0"/>
                </a:endParaRPr>
              </a:p>
              <a:p>
                <a:r>
                  <a:rPr lang="en-US" i="1" dirty="0">
                    <a:latin typeface="Cambria Math" panose="02040503050406030204" pitchFamily="18" charset="0"/>
                  </a:rPr>
                  <a:t>w</a:t>
                </a:r>
                <a:r>
                  <a:rPr lang="en-US" b="0" i="1" dirty="0">
                    <a:latin typeface="Cambria Math" panose="02040503050406030204" pitchFamily="18" charset="0"/>
                  </a:rPr>
                  <a:t>here </a:t>
                </a:r>
                <a14:m>
                  <m:oMath xmlns:m="http://schemas.openxmlformats.org/officeDocument/2006/math">
                    <m:r>
                      <a:rPr lang="en-US" b="1" i="1" smtClean="0">
                        <a:latin typeface="Cambria Math" panose="02040503050406030204" pitchFamily="18" charset="0"/>
                        <a:ea typeface="Cambria Math" panose="02040503050406030204" pitchFamily="18" charset="0"/>
                      </a:rPr>
                      <m:t>𝝅</m:t>
                    </m:r>
                  </m:oMath>
                </a14:m>
                <a:r>
                  <a:rPr lang="en-US" b="1" i="1" dirty="0">
                    <a:latin typeface="Cambria Math" panose="02040503050406030204" pitchFamily="18" charset="0"/>
                  </a:rPr>
                  <a:t> </a:t>
                </a:r>
                <a:r>
                  <a:rPr lang="en-US" b="0" i="1" dirty="0">
                    <a:latin typeface="Cambria Math" panose="02040503050406030204" pitchFamily="18" charset="0"/>
                  </a:rPr>
                  <a:t>is </a:t>
                </a:r>
                <a:r>
                  <a:rPr lang="en-US" b="1" i="1" dirty="0">
                    <a:latin typeface="Cambria Math" panose="02040503050406030204" pitchFamily="18" charset="0"/>
                  </a:rPr>
                  <a:t>model  parameters</a:t>
                </a:r>
              </a:p>
              <a:p>
                <a:endParaRPr lang="en-US" b="0" i="1" dirty="0">
                  <a:latin typeface="Cambria Math" panose="02040503050406030204" pitchFamily="18" charset="0"/>
                </a:endParaRPr>
              </a:p>
              <a:p>
                <a:r>
                  <a:rPr lang="en-US" i="1" dirty="0">
                    <a:latin typeface="Cambria Math" panose="02040503050406030204" pitchFamily="18" charset="0"/>
                  </a:rPr>
                  <a:t>Our hypothesis , </a:t>
                </a:r>
              </a:p>
              <a:p>
                <a:r>
                  <a:rPr lang="en-US" i="1" dirty="0">
                    <a:latin typeface="Cambria Math" panose="02040503050406030204" pitchFamily="18" charset="0"/>
                  </a:rPr>
                  <a:t>for  </a:t>
                </a: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sub>
                    </m:sSub>
                    <m:r>
                      <a:rPr lang="en-US" b="1" i="1" smtClean="0">
                        <a:latin typeface="Cambria Math" panose="02040503050406030204" pitchFamily="18" charset="0"/>
                      </a:rPr>
                      <m:t>= </m:t>
                    </m:r>
                    <m:d>
                      <m:dPr>
                        <m:begChr m:val="{"/>
                        <m:endChr m:val="}"/>
                        <m:ctrlPr>
                          <a:rPr lang="en-US" b="1" i="1" smtClean="0">
                            <a:latin typeface="Cambria Math" panose="02040503050406030204" pitchFamily="18" charset="0"/>
                          </a:rPr>
                        </m:ctrlPr>
                      </m:dPr>
                      <m:e>
                        <m:sSub>
                          <m:sSubPr>
                            <m:ctrlPr>
                              <a:rPr lang="en-US" b="1" i="1" smtClean="0">
                                <a:latin typeface="Cambria Math" panose="02040503050406030204" pitchFamily="18" charset="0"/>
                              </a:rPr>
                            </m:ctrlPr>
                          </m:sSubPr>
                          <m:e>
                            <m:r>
                              <a:rPr lang="en-US" b="1" i="1" smtClean="0">
                                <a:latin typeface="Cambria Math" panose="02040503050406030204" pitchFamily="18" charset="0"/>
                              </a:rPr>
                              <m:t>𝒚</m:t>
                            </m:r>
                          </m:e>
                          <m:sub>
                            <m: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𝟏</m:t>
                            </m:r>
                          </m:sub>
                        </m:sSub>
                        <m:r>
                          <a:rPr lang="en-US" b="1" i="1" smtClean="0">
                            <a:latin typeface="Cambria Math" panose="02040503050406030204" pitchFamily="18" charset="0"/>
                          </a:rPr>
                          <m:t>,</m:t>
                        </m:r>
                        <m:sSub>
                          <m:sSubPr>
                            <m:ctrlPr>
                              <a:rPr lang="en-US" b="1" i="1">
                                <a:latin typeface="Cambria Math" panose="02040503050406030204" pitchFamily="18" charset="0"/>
                              </a:rPr>
                            </m:ctrlPr>
                          </m:sSubPr>
                          <m:e>
                            <m:r>
                              <a:rPr lang="en-US" b="1" i="1" smtClean="0">
                                <a:latin typeface="Cambria Math" panose="02040503050406030204" pitchFamily="18" charset="0"/>
                              </a:rPr>
                              <m:t> </m:t>
                            </m:r>
                            <m:r>
                              <a:rPr lang="en-US" b="1" i="1">
                                <a:latin typeface="Cambria Math" panose="02040503050406030204" pitchFamily="18" charset="0"/>
                              </a:rPr>
                              <m:t>𝒚</m:t>
                            </m:r>
                          </m:e>
                          <m:sub>
                            <m:r>
                              <a:rPr lang="en-US" b="1" i="1">
                                <a:latin typeface="Cambria Math" panose="02040503050406030204" pitchFamily="18" charset="0"/>
                              </a:rPr>
                              <m:t>𝒊</m:t>
                            </m:r>
                            <m:r>
                              <a:rPr lang="en-US" b="1" i="1">
                                <a:latin typeface="Cambria Math" panose="02040503050406030204" pitchFamily="18" charset="0"/>
                              </a:rPr>
                              <m:t>,</m:t>
                            </m:r>
                            <m:r>
                              <a:rPr lang="en-US" b="1" i="1">
                                <a:latin typeface="Cambria Math" panose="02040503050406030204" pitchFamily="18" charset="0"/>
                              </a:rPr>
                              <m:t>𝟐</m:t>
                            </m:r>
                          </m:sub>
                        </m:sSub>
                        <m:r>
                          <a:rPr lang="en-US" b="1" i="1" smtClean="0">
                            <a:latin typeface="Cambria Math" panose="02040503050406030204" pitchFamily="18" charset="0"/>
                          </a:rPr>
                          <m:t> … </m:t>
                        </m:r>
                        <m:sSub>
                          <m:sSubPr>
                            <m:ctrlPr>
                              <a:rPr lang="en-US" b="1" i="1">
                                <a:latin typeface="Cambria Math" panose="02040503050406030204" pitchFamily="18" charset="0"/>
                              </a:rPr>
                            </m:ctrlPr>
                          </m:sSubPr>
                          <m:e>
                            <m:r>
                              <a:rPr lang="en-US" b="1" i="1">
                                <a:latin typeface="Cambria Math" panose="02040503050406030204" pitchFamily="18" charset="0"/>
                              </a:rPr>
                              <m:t>𝒚</m:t>
                            </m:r>
                          </m:e>
                          <m:sub>
                            <m:r>
                              <a:rPr lang="en-US" b="1" i="1">
                                <a:latin typeface="Cambria Math" panose="02040503050406030204" pitchFamily="18" charset="0"/>
                              </a:rPr>
                              <m:t>𝒊</m:t>
                            </m:r>
                            <m:r>
                              <a:rPr lang="en-US" b="1" i="1">
                                <a:latin typeface="Cambria Math" panose="02040503050406030204" pitchFamily="18" charset="0"/>
                              </a:rPr>
                              <m:t>,</m:t>
                            </m:r>
                            <m:r>
                              <a:rPr lang="en-US" b="1" i="1" smtClean="0">
                                <a:latin typeface="Cambria Math" panose="02040503050406030204" pitchFamily="18" charset="0"/>
                              </a:rPr>
                              <m:t>𝒏</m:t>
                            </m:r>
                          </m:sub>
                        </m:sSub>
                      </m:e>
                    </m:d>
                  </m:oMath>
                </a14:m>
                <a:endParaRPr lang="en-US" b="1" i="1" dirty="0">
                  <a:latin typeface="Cambria Math" panose="02040503050406030204" pitchFamily="18" charset="0"/>
                </a:endParaRPr>
              </a:p>
              <a:p>
                <a:r>
                  <a:rPr lang="en-US" i="1" dirty="0">
                    <a:latin typeface="Cambria Math" panose="02040503050406030204" pitchFamily="18" charset="0"/>
                  </a:rPr>
                  <a:t>we have heatmap </a:t>
                </a:r>
                <a14:m>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𝑴</m:t>
                        </m:r>
                      </m:e>
                      <m:sub>
                        <m: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𝒋</m:t>
                        </m:r>
                      </m:sub>
                    </m:sSub>
                  </m:oMath>
                </a14:m>
                <a:r>
                  <a:rPr lang="en-US" i="1" dirty="0">
                    <a:latin typeface="Cambria Math" panose="02040503050406030204" pitchFamily="18" charset="0"/>
                  </a:rPr>
                  <a:t> </a:t>
                </a:r>
              </a:p>
              <a:p>
                <a:r>
                  <a:rPr lang="en-US" b="0" i="1" dirty="0">
                    <a:latin typeface="Cambria Math" panose="02040503050406030204" pitchFamily="18" charset="0"/>
                  </a:rPr>
                  <a:t>We need to model</a:t>
                </a:r>
              </a:p>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𝑷</m:t>
                          </m:r>
                        </m:e>
                        <m:sub>
                          <m:r>
                            <a:rPr lang="en-US" b="1" i="1" smtClean="0">
                              <a:latin typeface="Cambria Math" panose="02040503050406030204" pitchFamily="18" charset="0"/>
                              <a:ea typeface="Cambria Math" panose="02040503050406030204" pitchFamily="18" charset="0"/>
                            </a:rPr>
                            <m:t>𝜽</m:t>
                          </m:r>
                          <m:r>
                            <a:rPr lang="en-US" b="1" i="1" smtClean="0">
                              <a:latin typeface="Cambria Math" panose="02040503050406030204" pitchFamily="18" charset="0"/>
                              <a:ea typeface="Cambria Math" panose="02040503050406030204" pitchFamily="18" charset="0"/>
                            </a:rPr>
                            <m:t>,</m:t>
                          </m:r>
                          <m:r>
                            <a:rPr lang="en-US" b="1" i="1" smtClean="0">
                              <a:latin typeface="Cambria Math" panose="02040503050406030204" pitchFamily="18" charset="0"/>
                              <a:ea typeface="Cambria Math" panose="02040503050406030204" pitchFamily="18" charset="0"/>
                            </a:rPr>
                            <m:t>𝝅</m:t>
                          </m:r>
                        </m:sub>
                      </m:sSub>
                      <m:d>
                        <m:dPr>
                          <m:ctrlPr>
                            <a:rPr lang="en-US" b="1" i="1" smtClean="0">
                              <a:latin typeface="Cambria Math" panose="02040503050406030204" pitchFamily="18" charset="0"/>
                            </a:rPr>
                          </m:ctrlPr>
                        </m:dPr>
                        <m:e>
                          <m:sSub>
                            <m:sSubPr>
                              <m:ctrlPr>
                                <a:rPr lang="en-US" b="1" i="1" smtClean="0">
                                  <a:latin typeface="Cambria Math" panose="02040503050406030204" pitchFamily="18" charset="0"/>
                                </a:rPr>
                              </m:ctrlPr>
                            </m:sSubPr>
                            <m:e>
                              <m:r>
                                <a:rPr lang="en-US" b="1" i="1" smtClean="0">
                                  <a:latin typeface="Cambria Math" panose="02040503050406030204" pitchFamily="18" charset="0"/>
                                </a:rPr>
                                <m:t>𝑴</m:t>
                              </m:r>
                            </m:e>
                            <m:sub>
                              <m: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𝒋</m:t>
                              </m:r>
                            </m:sub>
                          </m:sSub>
                          <m:r>
                            <a:rPr lang="en-US" b="1" i="1" smtClean="0">
                              <a:latin typeface="Cambria Math" panose="02040503050406030204" pitchFamily="18" charset="0"/>
                            </a:rPr>
                            <m:t> | </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𝑴</m:t>
                              </m:r>
                            </m:e>
                            <m:sub>
                              <m:r>
                                <a:rPr lang="en-US" b="1" i="1" smtClean="0">
                                  <a:latin typeface="Cambria Math" panose="02040503050406030204" pitchFamily="18" charset="0"/>
                                </a:rPr>
                                <m:t>𝒊</m:t>
                              </m:r>
                              <m:r>
                                <a:rPr lang="en-US" b="1" i="1" smtClean="0">
                                  <a:latin typeface="Cambria Math" panose="02040503050406030204" pitchFamily="18" charset="0"/>
                                </a:rPr>
                                <m:t>,</m:t>
                              </m:r>
                              <m:r>
                                <a:rPr lang="en-US" b="1" i="1" smtClean="0">
                                  <a:latin typeface="Cambria Math" panose="02040503050406030204" pitchFamily="18" charset="0"/>
                                </a:rPr>
                                <m:t>𝒋</m:t>
                              </m:r>
                              <m:r>
                                <a:rPr lang="en-US" b="1" i="1" smtClean="0">
                                  <a:latin typeface="Cambria Math" panose="02040503050406030204" pitchFamily="18" charset="0"/>
                                </a:rPr>
                                <m:t>&lt;</m:t>
                              </m:r>
                              <m:r>
                                <a:rPr lang="en-US" b="1" i="1" smtClean="0">
                                  <a:latin typeface="Cambria Math" panose="02040503050406030204" pitchFamily="18" charset="0"/>
                                </a:rPr>
                                <m:t>𝒕</m:t>
                              </m:r>
                            </m:sub>
                          </m:sSub>
                          <m:r>
                            <a:rPr lang="en-US" b="1" i="1" smtClean="0">
                              <a:latin typeface="Cambria Math" panose="02040503050406030204" pitchFamily="18" charset="0"/>
                            </a:rPr>
                            <m:t> , </m:t>
                          </m:r>
                          <m:sSub>
                            <m:sSubPr>
                              <m:ctrlPr>
                                <a:rPr lang="en-US" b="1" i="1" smtClean="0">
                                  <a:latin typeface="Cambria Math" panose="02040503050406030204" pitchFamily="18" charset="0"/>
                                </a:rPr>
                              </m:ctrlPr>
                            </m:sSubPr>
                            <m:e>
                              <m:r>
                                <a:rPr lang="en-US" b="1" i="1" smtClean="0">
                                  <a:latin typeface="Cambria Math" panose="02040503050406030204" pitchFamily="18" charset="0"/>
                                </a:rPr>
                                <m:t>𝒙</m:t>
                              </m:r>
                            </m:e>
                            <m:sub>
                              <m:r>
                                <a:rPr lang="en-US" b="1" i="1" smtClean="0">
                                  <a:latin typeface="Cambria Math" panose="02040503050406030204" pitchFamily="18" charset="0"/>
                                </a:rPr>
                                <m:t>𝒊</m:t>
                              </m:r>
                            </m:sub>
                          </m:sSub>
                        </m:e>
                      </m:d>
                    </m:oMath>
                  </m:oMathPara>
                </a14:m>
                <a:endParaRPr lang="en-US" b="1" i="1" dirty="0">
                  <a:latin typeface="Cambria Math" panose="02040503050406030204" pitchFamily="18" charset="0"/>
                </a:endParaRPr>
              </a:p>
              <a:p>
                <a:r>
                  <a:rPr lang="en-US" i="1" dirty="0">
                    <a:latin typeface="Cambria Math" panose="02040503050406030204" pitchFamily="18" charset="0"/>
                  </a:rPr>
                  <a:t>w</a:t>
                </a:r>
                <a:r>
                  <a:rPr lang="en-US" b="0" i="1" dirty="0">
                    <a:latin typeface="Cambria Math" panose="02040503050406030204" pitchFamily="18" charset="0"/>
                  </a:rPr>
                  <a:t>here </a:t>
                </a:r>
                <a14:m>
                  <m:oMath xmlns:m="http://schemas.openxmlformats.org/officeDocument/2006/math">
                    <m:r>
                      <a:rPr lang="en-US" b="1" i="1" smtClean="0">
                        <a:latin typeface="Cambria Math" panose="02040503050406030204" pitchFamily="18" charset="0"/>
                        <a:ea typeface="Cambria Math" panose="02040503050406030204" pitchFamily="18" charset="0"/>
                      </a:rPr>
                      <m:t>𝜽</m:t>
                    </m:r>
                  </m:oMath>
                </a14:m>
                <a:r>
                  <a:rPr lang="en-US" b="0" i="1" dirty="0">
                    <a:latin typeface="Cambria Math" panose="02040503050406030204" pitchFamily="18" charset="0"/>
                  </a:rPr>
                  <a:t> is  </a:t>
                </a:r>
                <a:r>
                  <a:rPr lang="en-US" b="1" i="1" dirty="0">
                    <a:latin typeface="Cambria Math" panose="02040503050406030204" pitchFamily="18" charset="0"/>
                  </a:rPr>
                  <a:t>XAI module parameters</a:t>
                </a:r>
              </a:p>
              <a:p>
                <a:endParaRPr lang="en-IN" dirty="0"/>
              </a:p>
            </p:txBody>
          </p:sp>
        </mc:Choice>
        <mc:Fallback xmlns="">
          <p:sp>
            <p:nvSpPr>
              <p:cNvPr id="4" name="TextBox 3">
                <a:extLst>
                  <a:ext uri="{FF2B5EF4-FFF2-40B4-BE49-F238E27FC236}">
                    <a16:creationId xmlns:a16="http://schemas.microsoft.com/office/drawing/2014/main" id="{C2CEE454-7D4D-0D64-D651-8EF7CFE7A4A1}"/>
                  </a:ext>
                </a:extLst>
              </p:cNvPr>
              <p:cNvSpPr txBox="1">
                <a:spLocks noRot="1" noChangeAspect="1" noMove="1" noResize="1" noEditPoints="1" noAdjustHandles="1" noChangeArrowheads="1" noChangeShapeType="1" noTextEdit="1"/>
              </p:cNvSpPr>
              <p:nvPr/>
            </p:nvSpPr>
            <p:spPr>
              <a:xfrm>
                <a:off x="536204" y="2538702"/>
                <a:ext cx="4803891" cy="3817648"/>
              </a:xfrm>
              <a:prstGeom prst="rect">
                <a:avLst/>
              </a:prstGeom>
              <a:blipFill>
                <a:blip r:embed="rId5"/>
                <a:stretch>
                  <a:fillRect l="-3046" t="-2233"/>
                </a:stretch>
              </a:blipFill>
            </p:spPr>
            <p:txBody>
              <a:bodyPr/>
              <a:lstStyle/>
              <a:p>
                <a:r>
                  <a:rPr lang="en-IN">
                    <a:noFill/>
                  </a:rPr>
                  <a:t> </a:t>
                </a:r>
              </a:p>
            </p:txBody>
          </p:sp>
        </mc:Fallback>
      </mc:AlternateContent>
    </p:spTree>
    <p:extLst>
      <p:ext uri="{BB962C8B-B14F-4D97-AF65-F5344CB8AC3E}">
        <p14:creationId xmlns:p14="http://schemas.microsoft.com/office/powerpoint/2010/main" val="34036684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3F9C8DE-49A2-488C-1DA9-15EF1AEEDC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DCC351-36FC-7F58-48FE-A82F9C525A74}"/>
              </a:ext>
            </a:extLst>
          </p:cNvPr>
          <p:cNvSpPr>
            <a:spLocks noGrp="1"/>
          </p:cNvSpPr>
          <p:nvPr>
            <p:ph type="title"/>
          </p:nvPr>
        </p:nvSpPr>
        <p:spPr>
          <a:xfrm>
            <a:off x="838200" y="365125"/>
            <a:ext cx="10391778" cy="1325563"/>
          </a:xfrm>
        </p:spPr>
        <p:txBody>
          <a:bodyPr/>
          <a:lstStyle/>
          <a:p>
            <a:r>
              <a:rPr lang="en-US" dirty="0"/>
              <a:t>Dataset</a:t>
            </a:r>
            <a:endParaRPr lang="en-IN" dirty="0"/>
          </a:p>
        </p:txBody>
      </p:sp>
      <p:graphicFrame>
        <p:nvGraphicFramePr>
          <p:cNvPr id="10" name="Table 9">
            <a:extLst>
              <a:ext uri="{FF2B5EF4-FFF2-40B4-BE49-F238E27FC236}">
                <a16:creationId xmlns:a16="http://schemas.microsoft.com/office/drawing/2014/main" id="{1E573FD5-6310-6917-CE72-1FF7FCE9B22A}"/>
              </a:ext>
            </a:extLst>
          </p:cNvPr>
          <p:cNvGraphicFramePr>
            <a:graphicFrameLocks noGrp="1"/>
          </p:cNvGraphicFramePr>
          <p:nvPr>
            <p:extLst>
              <p:ext uri="{D42A27DB-BD31-4B8C-83A1-F6EECF244321}">
                <p14:modId xmlns:p14="http://schemas.microsoft.com/office/powerpoint/2010/main" val="3381454278"/>
              </p:ext>
            </p:extLst>
          </p:nvPr>
        </p:nvGraphicFramePr>
        <p:xfrm>
          <a:off x="962020" y="1310216"/>
          <a:ext cx="10198423" cy="5129954"/>
        </p:xfrm>
        <a:graphic>
          <a:graphicData uri="http://schemas.openxmlformats.org/drawingml/2006/table">
            <a:tbl>
              <a:tblPr firstRow="1" bandRow="1">
                <a:tableStyleId>{5C22544A-7EE6-4342-B048-85BDC9FD1C3A}</a:tableStyleId>
              </a:tblPr>
              <a:tblGrid>
                <a:gridCol w="605523">
                  <a:extLst>
                    <a:ext uri="{9D8B030D-6E8A-4147-A177-3AD203B41FA5}">
                      <a16:colId xmlns:a16="http://schemas.microsoft.com/office/drawing/2014/main" val="3999095857"/>
                    </a:ext>
                  </a:extLst>
                </a:gridCol>
                <a:gridCol w="1382345">
                  <a:extLst>
                    <a:ext uri="{9D8B030D-6E8A-4147-A177-3AD203B41FA5}">
                      <a16:colId xmlns:a16="http://schemas.microsoft.com/office/drawing/2014/main" val="218132091"/>
                    </a:ext>
                  </a:extLst>
                </a:gridCol>
                <a:gridCol w="1508268">
                  <a:extLst>
                    <a:ext uri="{9D8B030D-6E8A-4147-A177-3AD203B41FA5}">
                      <a16:colId xmlns:a16="http://schemas.microsoft.com/office/drawing/2014/main" val="189629736"/>
                    </a:ext>
                  </a:extLst>
                </a:gridCol>
                <a:gridCol w="2146751">
                  <a:extLst>
                    <a:ext uri="{9D8B030D-6E8A-4147-A177-3AD203B41FA5}">
                      <a16:colId xmlns:a16="http://schemas.microsoft.com/office/drawing/2014/main" val="3190891163"/>
                    </a:ext>
                  </a:extLst>
                </a:gridCol>
                <a:gridCol w="1088431">
                  <a:extLst>
                    <a:ext uri="{9D8B030D-6E8A-4147-A177-3AD203B41FA5}">
                      <a16:colId xmlns:a16="http://schemas.microsoft.com/office/drawing/2014/main" val="33616868"/>
                    </a:ext>
                  </a:extLst>
                </a:gridCol>
                <a:gridCol w="2193612">
                  <a:extLst>
                    <a:ext uri="{9D8B030D-6E8A-4147-A177-3AD203B41FA5}">
                      <a16:colId xmlns:a16="http://schemas.microsoft.com/office/drawing/2014/main" val="2863264942"/>
                    </a:ext>
                  </a:extLst>
                </a:gridCol>
                <a:gridCol w="1273493">
                  <a:extLst>
                    <a:ext uri="{9D8B030D-6E8A-4147-A177-3AD203B41FA5}">
                      <a16:colId xmlns:a16="http://schemas.microsoft.com/office/drawing/2014/main" val="417061360"/>
                    </a:ext>
                  </a:extLst>
                </a:gridCol>
              </a:tblGrid>
              <a:tr h="566209">
                <a:tc>
                  <a:txBody>
                    <a:bodyPr/>
                    <a:lstStyle/>
                    <a:p>
                      <a:r>
                        <a:rPr lang="en-US" dirty="0"/>
                        <a:t>Sr no</a:t>
                      </a:r>
                      <a:endParaRPr lang="en-IN" dirty="0"/>
                    </a:p>
                  </a:txBody>
                  <a:tcPr/>
                </a:tc>
                <a:tc>
                  <a:txBody>
                    <a:bodyPr/>
                    <a:lstStyle/>
                    <a:p>
                      <a:r>
                        <a:rPr lang="en-US" dirty="0"/>
                        <a:t>Name</a:t>
                      </a:r>
                      <a:endParaRPr lang="en-IN" dirty="0"/>
                    </a:p>
                  </a:txBody>
                  <a:tcPr/>
                </a:tc>
                <a:tc>
                  <a:txBody>
                    <a:bodyPr/>
                    <a:lstStyle/>
                    <a:p>
                      <a:r>
                        <a:rPr lang="en-US" dirty="0"/>
                        <a:t>Number of Images</a:t>
                      </a:r>
                      <a:endParaRPr lang="en-IN" dirty="0"/>
                    </a:p>
                  </a:txBody>
                  <a:tcPr/>
                </a:tc>
                <a:tc>
                  <a:txBody>
                    <a:bodyPr/>
                    <a:lstStyle/>
                    <a:p>
                      <a:r>
                        <a:rPr lang="en-US" dirty="0"/>
                        <a:t>Task</a:t>
                      </a:r>
                      <a:endParaRPr lang="en-IN" dirty="0"/>
                    </a:p>
                  </a:txBody>
                  <a:tcPr/>
                </a:tc>
                <a:tc>
                  <a:txBody>
                    <a:bodyPr/>
                    <a:lstStyle/>
                    <a:p>
                      <a:r>
                        <a:rPr lang="en-US" dirty="0"/>
                        <a:t>Classes</a:t>
                      </a:r>
                      <a:endParaRPr lang="en-IN" dirty="0"/>
                    </a:p>
                  </a:txBody>
                  <a:tcPr/>
                </a:tc>
                <a:tc>
                  <a:txBody>
                    <a:bodyPr/>
                    <a:lstStyle/>
                    <a:p>
                      <a:r>
                        <a:rPr lang="en-US" dirty="0"/>
                        <a:t>Number of Annotations</a:t>
                      </a:r>
                      <a:endParaRPr lang="en-IN" dirty="0"/>
                    </a:p>
                  </a:txBody>
                  <a:tcPr/>
                </a:tc>
                <a:tc>
                  <a:txBody>
                    <a:bodyPr/>
                    <a:lstStyle/>
                    <a:p>
                      <a:r>
                        <a:rPr lang="en-US" dirty="0"/>
                        <a:t>Modality</a:t>
                      </a:r>
                      <a:endParaRPr lang="en-IN" dirty="0"/>
                    </a:p>
                  </a:txBody>
                  <a:tcPr/>
                </a:tc>
                <a:extLst>
                  <a:ext uri="{0D108BD9-81ED-4DB2-BD59-A6C34878D82A}">
                    <a16:rowId xmlns:a16="http://schemas.microsoft.com/office/drawing/2014/main" val="1236473839"/>
                  </a:ext>
                </a:extLst>
              </a:tr>
              <a:tr h="873337">
                <a:tc>
                  <a:txBody>
                    <a:bodyPr/>
                    <a:lstStyle/>
                    <a:p>
                      <a:r>
                        <a:rPr lang="en-US" dirty="0"/>
                        <a:t>1</a:t>
                      </a:r>
                      <a:endParaRPr lang="en-IN" dirty="0"/>
                    </a:p>
                  </a:txBody>
                  <a:tcPr/>
                </a:tc>
                <a:tc>
                  <a:txBody>
                    <a:bodyPr/>
                    <a:lstStyle/>
                    <a:p>
                      <a:r>
                        <a:rPr lang="en-US" dirty="0"/>
                        <a:t>ImageNet</a:t>
                      </a:r>
                      <a:endParaRPr lang="en-IN" dirty="0"/>
                    </a:p>
                  </a:txBody>
                  <a:tcPr/>
                </a:tc>
                <a:tc>
                  <a:txBody>
                    <a:bodyPr/>
                    <a:lstStyle/>
                    <a:p>
                      <a:r>
                        <a:rPr lang="en-US" dirty="0"/>
                        <a:t>~ 14 Million</a:t>
                      </a:r>
                      <a:endParaRPr lang="en-IN" dirty="0"/>
                    </a:p>
                  </a:txBody>
                  <a:tcPr/>
                </a:tc>
                <a:tc>
                  <a:txBody>
                    <a:bodyPr/>
                    <a:lstStyle/>
                    <a:p>
                      <a:r>
                        <a:rPr lang="en-US" dirty="0"/>
                        <a:t>Classification</a:t>
                      </a:r>
                      <a:endParaRPr lang="en-IN" dirty="0"/>
                    </a:p>
                  </a:txBody>
                  <a:tcPr/>
                </a:tc>
                <a:tc>
                  <a:txBody>
                    <a:bodyPr/>
                    <a:lstStyle/>
                    <a:p>
                      <a:r>
                        <a:rPr lang="en-US" dirty="0"/>
                        <a:t>1000</a:t>
                      </a:r>
                      <a:endParaRPr lang="en-IN" dirty="0"/>
                    </a:p>
                  </a:txBody>
                  <a:tcPr/>
                </a:tc>
                <a:tc>
                  <a:txBody>
                    <a:bodyPr/>
                    <a:lstStyle/>
                    <a:p>
                      <a:r>
                        <a:rPr lang="en-IN" dirty="0"/>
                        <a:t>14M image-level labels</a:t>
                      </a:r>
                    </a:p>
                  </a:txBody>
                  <a:tcPr/>
                </a:tc>
                <a:tc>
                  <a:txBody>
                    <a:bodyPr/>
                    <a:lstStyle/>
                    <a:p>
                      <a:r>
                        <a:rPr lang="en-US" dirty="0"/>
                        <a:t>RGB</a:t>
                      </a:r>
                      <a:endParaRPr lang="en-IN" dirty="0"/>
                    </a:p>
                  </a:txBody>
                  <a:tcPr/>
                </a:tc>
                <a:extLst>
                  <a:ext uri="{0D108BD9-81ED-4DB2-BD59-A6C34878D82A}">
                    <a16:rowId xmlns:a16="http://schemas.microsoft.com/office/drawing/2014/main" val="1877996509"/>
                  </a:ext>
                </a:extLst>
              </a:tr>
              <a:tr h="873337">
                <a:tc>
                  <a:txBody>
                    <a:bodyPr/>
                    <a:lstStyle/>
                    <a:p>
                      <a:r>
                        <a:rPr lang="en-US" dirty="0"/>
                        <a:t>2</a:t>
                      </a:r>
                      <a:endParaRPr lang="en-IN" dirty="0"/>
                    </a:p>
                  </a:txBody>
                  <a:tcPr/>
                </a:tc>
                <a:tc>
                  <a:txBody>
                    <a:bodyPr/>
                    <a:lstStyle/>
                    <a:p>
                      <a:r>
                        <a:rPr lang="en-US" dirty="0"/>
                        <a:t>MS COCO</a:t>
                      </a:r>
                      <a:endParaRPr lang="en-IN" dirty="0"/>
                    </a:p>
                  </a:txBody>
                  <a:tcPr/>
                </a:tc>
                <a:tc>
                  <a:txBody>
                    <a:bodyPr/>
                    <a:lstStyle/>
                    <a:p>
                      <a:r>
                        <a:rPr lang="en-US" dirty="0"/>
                        <a:t>~ 330 K</a:t>
                      </a:r>
                      <a:endParaRPr lang="en-IN" dirty="0"/>
                    </a:p>
                  </a:txBody>
                  <a:tcPr/>
                </a:tc>
                <a:tc>
                  <a:txBody>
                    <a:bodyPr/>
                    <a:lstStyle/>
                    <a:p>
                      <a:r>
                        <a:rPr lang="en-IN" dirty="0"/>
                        <a:t>Detection, Segmentation, Captioning</a:t>
                      </a:r>
                    </a:p>
                  </a:txBody>
                  <a:tcPr/>
                </a:tc>
                <a:tc>
                  <a:txBody>
                    <a:bodyPr/>
                    <a:lstStyle/>
                    <a:p>
                      <a:r>
                        <a:rPr lang="en-IN" dirty="0"/>
                        <a:t>80</a:t>
                      </a:r>
                    </a:p>
                  </a:txBody>
                  <a:tcPr/>
                </a:tc>
                <a:tc>
                  <a:txBody>
                    <a:bodyPr/>
                    <a:lstStyle/>
                    <a:p>
                      <a:r>
                        <a:rPr lang="fr-FR" dirty="0"/>
                        <a:t>~2.5M instance + 5 captions per image</a:t>
                      </a:r>
                      <a:endParaRPr lang="en-IN" dirty="0"/>
                    </a:p>
                  </a:txBody>
                  <a:tcPr/>
                </a:tc>
                <a:tc>
                  <a:txBody>
                    <a:bodyPr/>
                    <a:lstStyle/>
                    <a:p>
                      <a:r>
                        <a:rPr lang="en-US" dirty="0"/>
                        <a:t>RGB + Text</a:t>
                      </a:r>
                      <a:endParaRPr lang="en-IN" dirty="0"/>
                    </a:p>
                  </a:txBody>
                  <a:tcPr/>
                </a:tc>
                <a:extLst>
                  <a:ext uri="{0D108BD9-81ED-4DB2-BD59-A6C34878D82A}">
                    <a16:rowId xmlns:a16="http://schemas.microsoft.com/office/drawing/2014/main" val="3772400533"/>
                  </a:ext>
                </a:extLst>
              </a:tr>
              <a:tr h="873337">
                <a:tc>
                  <a:txBody>
                    <a:bodyPr/>
                    <a:lstStyle/>
                    <a:p>
                      <a:r>
                        <a:rPr lang="en-US" dirty="0"/>
                        <a:t>3</a:t>
                      </a:r>
                      <a:endParaRPr lang="en-IN" dirty="0"/>
                    </a:p>
                  </a:txBody>
                  <a:tcPr/>
                </a:tc>
                <a:tc>
                  <a:txBody>
                    <a:bodyPr/>
                    <a:lstStyle/>
                    <a:p>
                      <a:r>
                        <a:rPr lang="en-IN" dirty="0"/>
                        <a:t>Pascal VOC</a:t>
                      </a:r>
                    </a:p>
                  </a:txBody>
                  <a:tcPr/>
                </a:tc>
                <a:tc>
                  <a:txBody>
                    <a:bodyPr/>
                    <a:lstStyle/>
                    <a:p>
                      <a:r>
                        <a:rPr lang="en-US" dirty="0"/>
                        <a:t>~11 K </a:t>
                      </a:r>
                      <a:endParaRPr lang="en-IN" dirty="0"/>
                    </a:p>
                  </a:txBody>
                  <a:tcPr/>
                </a:tc>
                <a:tc>
                  <a:txBody>
                    <a:bodyPr/>
                    <a:lstStyle/>
                    <a:p>
                      <a:r>
                        <a:rPr lang="en-IN" dirty="0"/>
                        <a:t>Classification, Detection, Segmentation</a:t>
                      </a:r>
                    </a:p>
                  </a:txBody>
                  <a:tcPr/>
                </a:tc>
                <a:tc>
                  <a:txBody>
                    <a:bodyPr/>
                    <a:lstStyle/>
                    <a:p>
                      <a:r>
                        <a:rPr lang="en-US" dirty="0"/>
                        <a:t>20</a:t>
                      </a:r>
                      <a:endParaRPr lang="en-IN" dirty="0"/>
                    </a:p>
                  </a:txBody>
                  <a:tcPr/>
                </a:tc>
                <a:tc>
                  <a:txBody>
                    <a:bodyPr/>
                    <a:lstStyle/>
                    <a:p>
                      <a:r>
                        <a:rPr lang="en-IN" dirty="0"/>
                        <a:t>~27K object annotations</a:t>
                      </a:r>
                    </a:p>
                  </a:txBody>
                  <a:tcPr/>
                </a:tc>
                <a:tc>
                  <a:txBody>
                    <a:bodyPr/>
                    <a:lstStyle/>
                    <a:p>
                      <a:r>
                        <a:rPr lang="en-IN" dirty="0"/>
                        <a:t>RGB </a:t>
                      </a:r>
                    </a:p>
                  </a:txBody>
                  <a:tcPr/>
                </a:tc>
                <a:extLst>
                  <a:ext uri="{0D108BD9-81ED-4DB2-BD59-A6C34878D82A}">
                    <a16:rowId xmlns:a16="http://schemas.microsoft.com/office/drawing/2014/main" val="2268576670"/>
                  </a:ext>
                </a:extLst>
              </a:tr>
              <a:tr h="873337">
                <a:tc>
                  <a:txBody>
                    <a:bodyPr/>
                    <a:lstStyle/>
                    <a:p>
                      <a:r>
                        <a:rPr lang="en-US" dirty="0"/>
                        <a:t>4</a:t>
                      </a:r>
                      <a:endParaRPr lang="en-IN" dirty="0"/>
                    </a:p>
                  </a:txBody>
                  <a:tcPr/>
                </a:tc>
                <a:tc>
                  <a:txBody>
                    <a:bodyPr/>
                    <a:lstStyle/>
                    <a:p>
                      <a:r>
                        <a:rPr lang="en-IN" dirty="0"/>
                        <a:t>Open Images v6</a:t>
                      </a:r>
                    </a:p>
                  </a:txBody>
                  <a:tcPr/>
                </a:tc>
                <a:tc>
                  <a:txBody>
                    <a:bodyPr/>
                    <a:lstStyle/>
                    <a:p>
                      <a:r>
                        <a:rPr lang="en-IN" dirty="0"/>
                        <a:t>~9M</a:t>
                      </a:r>
                    </a:p>
                  </a:txBody>
                  <a:tcPr/>
                </a:tc>
                <a:tc>
                  <a:txBody>
                    <a:bodyPr/>
                    <a:lstStyle/>
                    <a:p>
                      <a:r>
                        <a:rPr lang="en-IN" dirty="0"/>
                        <a:t>Detection, Segmentation</a:t>
                      </a:r>
                    </a:p>
                  </a:txBody>
                  <a:tcPr/>
                </a:tc>
                <a:tc>
                  <a:txBody>
                    <a:bodyPr/>
                    <a:lstStyle/>
                    <a:p>
                      <a:r>
                        <a:rPr lang="en-IN" dirty="0"/>
                        <a:t>600</a:t>
                      </a:r>
                    </a:p>
                  </a:txBody>
                  <a:tcPr/>
                </a:tc>
                <a:tc>
                  <a:txBody>
                    <a:bodyPr/>
                    <a:lstStyle/>
                    <a:p>
                      <a:r>
                        <a:rPr lang="fr-FR" dirty="0"/>
                        <a:t>16M boxes, 2.8M </a:t>
                      </a:r>
                      <a:r>
                        <a:rPr lang="fr-FR" dirty="0" err="1"/>
                        <a:t>masks</a:t>
                      </a:r>
                      <a:r>
                        <a:rPr lang="fr-FR" dirty="0"/>
                        <a:t>, labels</a:t>
                      </a:r>
                      <a:endParaRPr lang="en-IN" dirty="0"/>
                    </a:p>
                  </a:txBody>
                  <a:tcPr/>
                </a:tc>
                <a:tc>
                  <a:txBody>
                    <a:bodyPr/>
                    <a:lstStyle/>
                    <a:p>
                      <a:r>
                        <a:rPr lang="en-IN" dirty="0"/>
                        <a:t>RGB </a:t>
                      </a:r>
                    </a:p>
                  </a:txBody>
                  <a:tcPr/>
                </a:tc>
                <a:extLst>
                  <a:ext uri="{0D108BD9-81ED-4DB2-BD59-A6C34878D82A}">
                    <a16:rowId xmlns:a16="http://schemas.microsoft.com/office/drawing/2014/main" val="1484806873"/>
                  </a:ext>
                </a:extLst>
              </a:tr>
              <a:tr h="873337">
                <a:tc>
                  <a:txBody>
                    <a:bodyPr/>
                    <a:lstStyle/>
                    <a:p>
                      <a:r>
                        <a:rPr lang="en-US" dirty="0"/>
                        <a:t>5</a:t>
                      </a:r>
                      <a:endParaRPr lang="en-IN" dirty="0"/>
                    </a:p>
                  </a:txBody>
                  <a:tcPr/>
                </a:tc>
                <a:tc>
                  <a:txBody>
                    <a:bodyPr/>
                    <a:lstStyle/>
                    <a:p>
                      <a:r>
                        <a:rPr lang="en-IN" dirty="0"/>
                        <a:t>Visual Genome</a:t>
                      </a:r>
                    </a:p>
                  </a:txBody>
                  <a:tcPr/>
                </a:tc>
                <a:tc>
                  <a:txBody>
                    <a:bodyPr/>
                    <a:lstStyle/>
                    <a:p>
                      <a:r>
                        <a:rPr lang="en-IN" dirty="0"/>
                        <a:t>~108K</a:t>
                      </a:r>
                    </a:p>
                  </a:txBody>
                  <a:tcPr/>
                </a:tc>
                <a:tc>
                  <a:txBody>
                    <a:bodyPr/>
                    <a:lstStyle/>
                    <a:p>
                      <a:r>
                        <a:rPr lang="en-IN" dirty="0"/>
                        <a:t>Scene Graphs, Captioning, QA</a:t>
                      </a:r>
                    </a:p>
                  </a:txBody>
                  <a:tcPr/>
                </a:tc>
                <a:tc>
                  <a:txBody>
                    <a:bodyPr/>
                    <a:lstStyle/>
                    <a:p>
                      <a:r>
                        <a:rPr lang="en-IN" dirty="0"/>
                        <a:t>1,600+</a:t>
                      </a:r>
                    </a:p>
                  </a:txBody>
                  <a:tcPr/>
                </a:tc>
                <a:tc>
                  <a:txBody>
                    <a:bodyPr/>
                    <a:lstStyle/>
                    <a:p>
                      <a:r>
                        <a:rPr lang="en-IN" dirty="0"/>
                        <a:t>5.4M region descriptions, relationships</a:t>
                      </a:r>
                    </a:p>
                  </a:txBody>
                  <a:tcPr/>
                </a:tc>
                <a:tc>
                  <a:txBody>
                    <a:bodyPr/>
                    <a:lstStyle/>
                    <a:p>
                      <a:r>
                        <a:rPr lang="en-IN" dirty="0"/>
                        <a:t>RGB + Text</a:t>
                      </a:r>
                    </a:p>
                  </a:txBody>
                  <a:tcPr/>
                </a:tc>
                <a:extLst>
                  <a:ext uri="{0D108BD9-81ED-4DB2-BD59-A6C34878D82A}">
                    <a16:rowId xmlns:a16="http://schemas.microsoft.com/office/drawing/2014/main" val="1616038795"/>
                  </a:ext>
                </a:extLst>
              </a:tr>
            </a:tbl>
          </a:graphicData>
        </a:graphic>
      </p:graphicFrame>
      <p:pic>
        <p:nvPicPr>
          <p:cNvPr id="5" name="Picture 4">
            <a:extLst>
              <a:ext uri="{FF2B5EF4-FFF2-40B4-BE49-F238E27FC236}">
                <a16:creationId xmlns:a16="http://schemas.microsoft.com/office/drawing/2014/main" id="{F8957B6B-3BED-9A33-D3F9-0D1BC40A93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18F0ECBF-D6A5-F7F2-937F-3A631EF26F72}"/>
              </a:ext>
            </a:extLst>
          </p:cNvPr>
          <p:cNvSpPr>
            <a:spLocks noGrp="1"/>
          </p:cNvSpPr>
          <p:nvPr>
            <p:ph type="sldNum" sz="quarter" idx="12"/>
          </p:nvPr>
        </p:nvSpPr>
        <p:spPr/>
        <p:txBody>
          <a:bodyPr/>
          <a:lstStyle/>
          <a:p>
            <a:fld id="{1DFBB4D5-A254-497C-8800-325BFC8980A0}" type="slidenum">
              <a:rPr lang="en-IN" smtClean="0"/>
              <a:t>16</a:t>
            </a:fld>
            <a:endParaRPr lang="en-IN" dirty="0"/>
          </a:p>
        </p:txBody>
      </p:sp>
    </p:spTree>
    <p:extLst>
      <p:ext uri="{BB962C8B-B14F-4D97-AF65-F5344CB8AC3E}">
        <p14:creationId xmlns:p14="http://schemas.microsoft.com/office/powerpoint/2010/main" val="2848285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49E0CE9D-9EAE-6039-883C-EB67E3F85E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77AC3D-92A1-95D2-E935-1B4009A40BD2}"/>
              </a:ext>
            </a:extLst>
          </p:cNvPr>
          <p:cNvSpPr>
            <a:spLocks noGrp="1"/>
          </p:cNvSpPr>
          <p:nvPr>
            <p:ph type="title"/>
          </p:nvPr>
        </p:nvSpPr>
        <p:spPr>
          <a:xfrm>
            <a:off x="838200" y="365125"/>
            <a:ext cx="10391778" cy="1325563"/>
          </a:xfrm>
        </p:spPr>
        <p:txBody>
          <a:bodyPr/>
          <a:lstStyle/>
          <a:p>
            <a:r>
              <a:rPr lang="en-US" dirty="0"/>
              <a:t>Dataset</a:t>
            </a:r>
            <a:endParaRPr lang="en-IN" dirty="0"/>
          </a:p>
        </p:txBody>
      </p:sp>
      <p:graphicFrame>
        <p:nvGraphicFramePr>
          <p:cNvPr id="10" name="Table 9">
            <a:extLst>
              <a:ext uri="{FF2B5EF4-FFF2-40B4-BE49-F238E27FC236}">
                <a16:creationId xmlns:a16="http://schemas.microsoft.com/office/drawing/2014/main" id="{F30405C6-2FFB-2139-3227-E92BED41C405}"/>
              </a:ext>
            </a:extLst>
          </p:cNvPr>
          <p:cNvGraphicFramePr>
            <a:graphicFrameLocks noGrp="1"/>
          </p:cNvGraphicFramePr>
          <p:nvPr>
            <p:extLst>
              <p:ext uri="{D42A27DB-BD31-4B8C-83A1-F6EECF244321}">
                <p14:modId xmlns:p14="http://schemas.microsoft.com/office/powerpoint/2010/main" val="217255547"/>
              </p:ext>
            </p:extLst>
          </p:nvPr>
        </p:nvGraphicFramePr>
        <p:xfrm>
          <a:off x="962020" y="1318380"/>
          <a:ext cx="10198423" cy="5006765"/>
        </p:xfrm>
        <a:graphic>
          <a:graphicData uri="http://schemas.openxmlformats.org/drawingml/2006/table">
            <a:tbl>
              <a:tblPr firstRow="1" bandRow="1">
                <a:tableStyleId>{5C22544A-7EE6-4342-B048-85BDC9FD1C3A}</a:tableStyleId>
              </a:tblPr>
              <a:tblGrid>
                <a:gridCol w="605523">
                  <a:extLst>
                    <a:ext uri="{9D8B030D-6E8A-4147-A177-3AD203B41FA5}">
                      <a16:colId xmlns:a16="http://schemas.microsoft.com/office/drawing/2014/main" val="3999095857"/>
                    </a:ext>
                  </a:extLst>
                </a:gridCol>
                <a:gridCol w="1382345">
                  <a:extLst>
                    <a:ext uri="{9D8B030D-6E8A-4147-A177-3AD203B41FA5}">
                      <a16:colId xmlns:a16="http://schemas.microsoft.com/office/drawing/2014/main" val="218132091"/>
                    </a:ext>
                  </a:extLst>
                </a:gridCol>
                <a:gridCol w="1508268">
                  <a:extLst>
                    <a:ext uri="{9D8B030D-6E8A-4147-A177-3AD203B41FA5}">
                      <a16:colId xmlns:a16="http://schemas.microsoft.com/office/drawing/2014/main" val="189629736"/>
                    </a:ext>
                  </a:extLst>
                </a:gridCol>
                <a:gridCol w="2146751">
                  <a:extLst>
                    <a:ext uri="{9D8B030D-6E8A-4147-A177-3AD203B41FA5}">
                      <a16:colId xmlns:a16="http://schemas.microsoft.com/office/drawing/2014/main" val="3190891163"/>
                    </a:ext>
                  </a:extLst>
                </a:gridCol>
                <a:gridCol w="1088431">
                  <a:extLst>
                    <a:ext uri="{9D8B030D-6E8A-4147-A177-3AD203B41FA5}">
                      <a16:colId xmlns:a16="http://schemas.microsoft.com/office/drawing/2014/main" val="33616868"/>
                    </a:ext>
                  </a:extLst>
                </a:gridCol>
                <a:gridCol w="2193612">
                  <a:extLst>
                    <a:ext uri="{9D8B030D-6E8A-4147-A177-3AD203B41FA5}">
                      <a16:colId xmlns:a16="http://schemas.microsoft.com/office/drawing/2014/main" val="2863264942"/>
                    </a:ext>
                  </a:extLst>
                </a:gridCol>
                <a:gridCol w="1273493">
                  <a:extLst>
                    <a:ext uri="{9D8B030D-6E8A-4147-A177-3AD203B41FA5}">
                      <a16:colId xmlns:a16="http://schemas.microsoft.com/office/drawing/2014/main" val="417061360"/>
                    </a:ext>
                  </a:extLst>
                </a:gridCol>
              </a:tblGrid>
              <a:tr h="566209">
                <a:tc>
                  <a:txBody>
                    <a:bodyPr/>
                    <a:lstStyle/>
                    <a:p>
                      <a:r>
                        <a:rPr lang="en-US" dirty="0"/>
                        <a:t>Sr no</a:t>
                      </a:r>
                      <a:endParaRPr lang="en-IN" dirty="0"/>
                    </a:p>
                  </a:txBody>
                  <a:tcPr/>
                </a:tc>
                <a:tc>
                  <a:txBody>
                    <a:bodyPr/>
                    <a:lstStyle/>
                    <a:p>
                      <a:r>
                        <a:rPr lang="en-US" dirty="0"/>
                        <a:t>Name</a:t>
                      </a:r>
                      <a:endParaRPr lang="en-IN" dirty="0"/>
                    </a:p>
                  </a:txBody>
                  <a:tcPr/>
                </a:tc>
                <a:tc>
                  <a:txBody>
                    <a:bodyPr/>
                    <a:lstStyle/>
                    <a:p>
                      <a:r>
                        <a:rPr lang="en-US" dirty="0"/>
                        <a:t>Number of Images</a:t>
                      </a:r>
                      <a:endParaRPr lang="en-IN" dirty="0"/>
                    </a:p>
                  </a:txBody>
                  <a:tcPr/>
                </a:tc>
                <a:tc>
                  <a:txBody>
                    <a:bodyPr/>
                    <a:lstStyle/>
                    <a:p>
                      <a:r>
                        <a:rPr lang="en-US" dirty="0"/>
                        <a:t>Task</a:t>
                      </a:r>
                      <a:endParaRPr lang="en-IN" dirty="0"/>
                    </a:p>
                  </a:txBody>
                  <a:tcPr/>
                </a:tc>
                <a:tc>
                  <a:txBody>
                    <a:bodyPr/>
                    <a:lstStyle/>
                    <a:p>
                      <a:r>
                        <a:rPr lang="en-US" dirty="0"/>
                        <a:t>Classes</a:t>
                      </a:r>
                      <a:endParaRPr lang="en-IN" dirty="0"/>
                    </a:p>
                  </a:txBody>
                  <a:tcPr/>
                </a:tc>
                <a:tc>
                  <a:txBody>
                    <a:bodyPr/>
                    <a:lstStyle/>
                    <a:p>
                      <a:r>
                        <a:rPr lang="en-US" dirty="0"/>
                        <a:t>Number of Annotations</a:t>
                      </a:r>
                      <a:endParaRPr lang="en-IN" dirty="0"/>
                    </a:p>
                  </a:txBody>
                  <a:tcPr/>
                </a:tc>
                <a:tc>
                  <a:txBody>
                    <a:bodyPr/>
                    <a:lstStyle/>
                    <a:p>
                      <a:r>
                        <a:rPr lang="en-US" dirty="0"/>
                        <a:t>Modality</a:t>
                      </a:r>
                      <a:endParaRPr lang="en-IN" dirty="0"/>
                    </a:p>
                  </a:txBody>
                  <a:tcPr/>
                </a:tc>
                <a:extLst>
                  <a:ext uri="{0D108BD9-81ED-4DB2-BD59-A6C34878D82A}">
                    <a16:rowId xmlns:a16="http://schemas.microsoft.com/office/drawing/2014/main" val="1236473839"/>
                  </a:ext>
                </a:extLst>
              </a:tr>
              <a:tr h="873337">
                <a:tc>
                  <a:txBody>
                    <a:bodyPr/>
                    <a:lstStyle/>
                    <a:p>
                      <a:r>
                        <a:rPr lang="en-US" dirty="0"/>
                        <a:t>6</a:t>
                      </a:r>
                      <a:endParaRPr lang="en-IN" dirty="0"/>
                    </a:p>
                  </a:txBody>
                  <a:tcPr/>
                </a:tc>
                <a:tc>
                  <a:txBody>
                    <a:bodyPr/>
                    <a:lstStyle/>
                    <a:p>
                      <a:r>
                        <a:rPr lang="en-IN" dirty="0"/>
                        <a:t>VQA v2</a:t>
                      </a:r>
                    </a:p>
                  </a:txBody>
                  <a:tcPr/>
                </a:tc>
                <a:tc>
                  <a:txBody>
                    <a:bodyPr/>
                    <a:lstStyle/>
                    <a:p>
                      <a:r>
                        <a:rPr lang="en-IN" dirty="0"/>
                        <a:t>~204K</a:t>
                      </a:r>
                    </a:p>
                  </a:txBody>
                  <a:tcPr/>
                </a:tc>
                <a:tc>
                  <a:txBody>
                    <a:bodyPr/>
                    <a:lstStyle/>
                    <a:p>
                      <a:r>
                        <a:rPr lang="en-IN" dirty="0"/>
                        <a:t>Visual Question Answering</a:t>
                      </a:r>
                    </a:p>
                  </a:txBody>
                  <a:tcPr/>
                </a:tc>
                <a:tc>
                  <a:txBody>
                    <a:bodyPr/>
                    <a:lstStyle/>
                    <a:p>
                      <a:pPr algn="ctr"/>
                      <a:r>
                        <a:rPr lang="en-US" dirty="0"/>
                        <a:t>-</a:t>
                      </a:r>
                      <a:endParaRPr lang="en-IN" dirty="0"/>
                    </a:p>
                  </a:txBody>
                  <a:tcPr/>
                </a:tc>
                <a:tc>
                  <a:txBody>
                    <a:bodyPr/>
                    <a:lstStyle/>
                    <a:p>
                      <a:r>
                        <a:rPr lang="en-IN" dirty="0"/>
                        <a:t>1.1M questions with answers</a:t>
                      </a:r>
                    </a:p>
                  </a:txBody>
                  <a:tcPr/>
                </a:tc>
                <a:tc>
                  <a:txBody>
                    <a:bodyPr/>
                    <a:lstStyle/>
                    <a:p>
                      <a:r>
                        <a:rPr lang="en-IN" dirty="0"/>
                        <a:t>RGB + Text</a:t>
                      </a:r>
                    </a:p>
                  </a:txBody>
                  <a:tcPr/>
                </a:tc>
                <a:extLst>
                  <a:ext uri="{0D108BD9-81ED-4DB2-BD59-A6C34878D82A}">
                    <a16:rowId xmlns:a16="http://schemas.microsoft.com/office/drawing/2014/main" val="1877996509"/>
                  </a:ext>
                </a:extLst>
              </a:tr>
              <a:tr h="873337">
                <a:tc>
                  <a:txBody>
                    <a:bodyPr/>
                    <a:lstStyle/>
                    <a:p>
                      <a:r>
                        <a:rPr lang="en-US" dirty="0"/>
                        <a:t>7</a:t>
                      </a:r>
                      <a:endParaRPr lang="en-IN" dirty="0"/>
                    </a:p>
                  </a:txBody>
                  <a:tcPr/>
                </a:tc>
                <a:tc>
                  <a:txBody>
                    <a:bodyPr/>
                    <a:lstStyle/>
                    <a:p>
                      <a:r>
                        <a:rPr lang="en-IN" dirty="0"/>
                        <a:t>GQA</a:t>
                      </a:r>
                    </a:p>
                  </a:txBody>
                  <a:tcPr/>
                </a:tc>
                <a:tc>
                  <a:txBody>
                    <a:bodyPr/>
                    <a:lstStyle/>
                    <a:p>
                      <a:r>
                        <a:rPr lang="en-IN" dirty="0"/>
                        <a:t>113K</a:t>
                      </a:r>
                    </a:p>
                  </a:txBody>
                  <a:tcPr/>
                </a:tc>
                <a:tc>
                  <a:txBody>
                    <a:bodyPr/>
                    <a:lstStyle/>
                    <a:p>
                      <a:r>
                        <a:rPr lang="en-IN" dirty="0"/>
                        <a:t>VQA (Graph-based)</a:t>
                      </a:r>
                    </a:p>
                  </a:txBody>
                  <a:tcPr/>
                </a:tc>
                <a:tc>
                  <a:txBody>
                    <a:bodyPr/>
                    <a:lstStyle/>
                    <a:p>
                      <a:pPr algn="ctr"/>
                      <a:r>
                        <a:rPr lang="en-US" dirty="0"/>
                        <a:t>-</a:t>
                      </a:r>
                      <a:endParaRPr lang="en-IN" dirty="0"/>
                    </a:p>
                  </a:txBody>
                  <a:tcPr/>
                </a:tc>
                <a:tc>
                  <a:txBody>
                    <a:bodyPr/>
                    <a:lstStyle/>
                    <a:p>
                      <a:r>
                        <a:rPr lang="en-IN" dirty="0"/>
                        <a:t>22M reasoning questions</a:t>
                      </a:r>
                    </a:p>
                  </a:txBody>
                  <a:tcPr/>
                </a:tc>
                <a:tc>
                  <a:txBody>
                    <a:bodyPr/>
                    <a:lstStyle/>
                    <a:p>
                      <a:r>
                        <a:rPr lang="en-IN" dirty="0"/>
                        <a:t>RGB + Text</a:t>
                      </a:r>
                    </a:p>
                  </a:txBody>
                  <a:tcPr/>
                </a:tc>
                <a:extLst>
                  <a:ext uri="{0D108BD9-81ED-4DB2-BD59-A6C34878D82A}">
                    <a16:rowId xmlns:a16="http://schemas.microsoft.com/office/drawing/2014/main" val="3772400533"/>
                  </a:ext>
                </a:extLst>
              </a:tr>
              <a:tr h="873337">
                <a:tc>
                  <a:txBody>
                    <a:bodyPr/>
                    <a:lstStyle/>
                    <a:p>
                      <a:r>
                        <a:rPr lang="en-US" dirty="0"/>
                        <a:t>8</a:t>
                      </a:r>
                      <a:endParaRPr lang="en-IN" dirty="0"/>
                    </a:p>
                  </a:txBody>
                  <a:tcPr/>
                </a:tc>
                <a:tc>
                  <a:txBody>
                    <a:bodyPr/>
                    <a:lstStyle/>
                    <a:p>
                      <a:r>
                        <a:rPr lang="en-IN" dirty="0"/>
                        <a:t>Flickr30k Entities</a:t>
                      </a:r>
                    </a:p>
                  </a:txBody>
                  <a:tcPr/>
                </a:tc>
                <a:tc>
                  <a:txBody>
                    <a:bodyPr/>
                    <a:lstStyle/>
                    <a:p>
                      <a:r>
                        <a:rPr lang="en-IN" dirty="0"/>
                        <a:t>~31K</a:t>
                      </a:r>
                    </a:p>
                  </a:txBody>
                  <a:tcPr/>
                </a:tc>
                <a:tc>
                  <a:txBody>
                    <a:bodyPr/>
                    <a:lstStyle/>
                    <a:p>
                      <a:r>
                        <a:rPr lang="en-IN" dirty="0"/>
                        <a:t>Captioning, Phrase Grounding</a:t>
                      </a:r>
                    </a:p>
                  </a:txBody>
                  <a:tcPr/>
                </a:tc>
                <a:tc>
                  <a:txBody>
                    <a:bodyPr/>
                    <a:lstStyle/>
                    <a:p>
                      <a:pPr algn="ctr"/>
                      <a:r>
                        <a:rPr lang="en-US" dirty="0"/>
                        <a:t>-</a:t>
                      </a:r>
                      <a:endParaRPr lang="en-IN" dirty="0"/>
                    </a:p>
                  </a:txBody>
                  <a:tcPr/>
                </a:tc>
                <a:tc>
                  <a:txBody>
                    <a:bodyPr/>
                    <a:lstStyle/>
                    <a:p>
                      <a:r>
                        <a:rPr lang="en-US" dirty="0"/>
                        <a:t>275K phrases linked to boxes</a:t>
                      </a:r>
                      <a:endParaRPr lang="en-IN" dirty="0"/>
                    </a:p>
                  </a:txBody>
                  <a:tcPr/>
                </a:tc>
                <a:tc>
                  <a:txBody>
                    <a:bodyPr/>
                    <a:lstStyle/>
                    <a:p>
                      <a:r>
                        <a:rPr lang="en-IN" dirty="0"/>
                        <a:t>RGB + Text</a:t>
                      </a:r>
                    </a:p>
                  </a:txBody>
                  <a:tcPr/>
                </a:tc>
                <a:extLst>
                  <a:ext uri="{0D108BD9-81ED-4DB2-BD59-A6C34878D82A}">
                    <a16:rowId xmlns:a16="http://schemas.microsoft.com/office/drawing/2014/main" val="2268576670"/>
                  </a:ext>
                </a:extLst>
              </a:tr>
              <a:tr h="873337">
                <a:tc>
                  <a:txBody>
                    <a:bodyPr/>
                    <a:lstStyle/>
                    <a:p>
                      <a:r>
                        <a:rPr lang="en-US" dirty="0"/>
                        <a:t>9</a:t>
                      </a:r>
                      <a:endParaRPr lang="en-IN" dirty="0"/>
                    </a:p>
                  </a:txBody>
                  <a:tcPr/>
                </a:tc>
                <a:tc>
                  <a:txBody>
                    <a:bodyPr/>
                    <a:lstStyle/>
                    <a:p>
                      <a:r>
                        <a:rPr lang="en-IN" dirty="0" err="1"/>
                        <a:t>NoCaps</a:t>
                      </a:r>
                      <a:endParaRPr lang="en-IN" dirty="0"/>
                    </a:p>
                  </a:txBody>
                  <a:tcPr/>
                </a:tc>
                <a:tc>
                  <a:txBody>
                    <a:bodyPr/>
                    <a:lstStyle/>
                    <a:p>
                      <a:r>
                        <a:rPr lang="en-IN" dirty="0"/>
                        <a:t>~166K</a:t>
                      </a:r>
                    </a:p>
                  </a:txBody>
                  <a:tcPr/>
                </a:tc>
                <a:tc>
                  <a:txBody>
                    <a:bodyPr/>
                    <a:lstStyle/>
                    <a:p>
                      <a:r>
                        <a:rPr lang="en-IN" dirty="0"/>
                        <a:t>Image Captioning (open vocab)</a:t>
                      </a:r>
                    </a:p>
                  </a:txBody>
                  <a:tcPr/>
                </a:tc>
                <a:tc>
                  <a:txBody>
                    <a:bodyPr/>
                    <a:lstStyle/>
                    <a:p>
                      <a:pPr algn="ctr"/>
                      <a:r>
                        <a:rPr lang="en-US" dirty="0"/>
                        <a:t>-</a:t>
                      </a:r>
                      <a:endParaRPr lang="en-IN" dirty="0"/>
                    </a:p>
                  </a:txBody>
                  <a:tcPr/>
                </a:tc>
                <a:tc>
                  <a:txBody>
                    <a:bodyPr/>
                    <a:lstStyle/>
                    <a:p>
                      <a:r>
                        <a:rPr lang="en-IN" dirty="0"/>
                        <a:t>Natural language captions</a:t>
                      </a:r>
                    </a:p>
                  </a:txBody>
                  <a:tcPr/>
                </a:tc>
                <a:tc>
                  <a:txBody>
                    <a:bodyPr/>
                    <a:lstStyle/>
                    <a:p>
                      <a:r>
                        <a:rPr lang="en-IN" dirty="0"/>
                        <a:t>RGB + Text </a:t>
                      </a:r>
                    </a:p>
                  </a:txBody>
                  <a:tcPr/>
                </a:tc>
                <a:extLst>
                  <a:ext uri="{0D108BD9-81ED-4DB2-BD59-A6C34878D82A}">
                    <a16:rowId xmlns:a16="http://schemas.microsoft.com/office/drawing/2014/main" val="1484806873"/>
                  </a:ext>
                </a:extLst>
              </a:tr>
              <a:tr h="873337">
                <a:tc>
                  <a:txBody>
                    <a:bodyPr/>
                    <a:lstStyle/>
                    <a:p>
                      <a:r>
                        <a:rPr lang="en-US" dirty="0"/>
                        <a:t>10</a:t>
                      </a:r>
                      <a:endParaRPr lang="en-IN" dirty="0"/>
                    </a:p>
                  </a:txBody>
                  <a:tcPr/>
                </a:tc>
                <a:tc>
                  <a:txBody>
                    <a:bodyPr/>
                    <a:lstStyle/>
                    <a:p>
                      <a:r>
                        <a:rPr lang="en-IN" dirty="0" err="1"/>
                        <a:t>TextVQA</a:t>
                      </a:r>
                      <a:endParaRPr lang="en-IN" dirty="0"/>
                    </a:p>
                  </a:txBody>
                  <a:tcPr/>
                </a:tc>
                <a:tc>
                  <a:txBody>
                    <a:bodyPr/>
                    <a:lstStyle/>
                    <a:p>
                      <a:r>
                        <a:rPr lang="en-IN" dirty="0"/>
                        <a:t>~28K</a:t>
                      </a:r>
                    </a:p>
                  </a:txBody>
                  <a:tcPr/>
                </a:tc>
                <a:tc>
                  <a:txBody>
                    <a:bodyPr/>
                    <a:lstStyle/>
                    <a:p>
                      <a:r>
                        <a:rPr lang="en-IN" dirty="0"/>
                        <a:t>VQA (Text in Images)</a:t>
                      </a:r>
                    </a:p>
                  </a:txBody>
                  <a:tcPr/>
                </a:tc>
                <a:tc>
                  <a:txBody>
                    <a:bodyPr/>
                    <a:lstStyle/>
                    <a:p>
                      <a:pPr algn="ctr"/>
                      <a:r>
                        <a:rPr lang="en-US" dirty="0"/>
                        <a:t>-</a:t>
                      </a:r>
                      <a:endParaRPr lang="en-IN" dirty="0"/>
                    </a:p>
                  </a:txBody>
                  <a:tcPr/>
                </a:tc>
                <a:tc>
                  <a:txBody>
                    <a:bodyPr/>
                    <a:lstStyle/>
                    <a:p>
                      <a:r>
                        <a:rPr lang="en-IN" dirty="0"/>
                        <a:t>45K questions</a:t>
                      </a:r>
                    </a:p>
                  </a:txBody>
                  <a:tcPr/>
                </a:tc>
                <a:tc>
                  <a:txBody>
                    <a:bodyPr/>
                    <a:lstStyle/>
                    <a:p>
                      <a:r>
                        <a:rPr lang="en-IN" dirty="0"/>
                        <a:t>RGB + Text (OCR)</a:t>
                      </a:r>
                    </a:p>
                  </a:txBody>
                  <a:tcPr/>
                </a:tc>
                <a:extLst>
                  <a:ext uri="{0D108BD9-81ED-4DB2-BD59-A6C34878D82A}">
                    <a16:rowId xmlns:a16="http://schemas.microsoft.com/office/drawing/2014/main" val="1616038795"/>
                  </a:ext>
                </a:extLst>
              </a:tr>
            </a:tbl>
          </a:graphicData>
        </a:graphic>
      </p:graphicFrame>
      <p:pic>
        <p:nvPicPr>
          <p:cNvPr id="5" name="Picture 4">
            <a:extLst>
              <a:ext uri="{FF2B5EF4-FFF2-40B4-BE49-F238E27FC236}">
                <a16:creationId xmlns:a16="http://schemas.microsoft.com/office/drawing/2014/main" id="{AF022FE4-3E82-A768-23E7-1205E75ABC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9FA2FB9A-4B17-F9E1-2A46-4483D172D492}"/>
              </a:ext>
            </a:extLst>
          </p:cNvPr>
          <p:cNvSpPr>
            <a:spLocks noGrp="1"/>
          </p:cNvSpPr>
          <p:nvPr>
            <p:ph type="sldNum" sz="quarter" idx="12"/>
          </p:nvPr>
        </p:nvSpPr>
        <p:spPr/>
        <p:txBody>
          <a:bodyPr/>
          <a:lstStyle/>
          <a:p>
            <a:fld id="{1DFBB4D5-A254-497C-8800-325BFC8980A0}" type="slidenum">
              <a:rPr lang="en-IN" smtClean="0"/>
              <a:t>17</a:t>
            </a:fld>
            <a:endParaRPr lang="en-IN" dirty="0"/>
          </a:p>
        </p:txBody>
      </p:sp>
    </p:spTree>
    <p:extLst>
      <p:ext uri="{BB962C8B-B14F-4D97-AF65-F5344CB8AC3E}">
        <p14:creationId xmlns:p14="http://schemas.microsoft.com/office/powerpoint/2010/main" val="40083614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EDC7331-7CAE-4726-94F2-742DF79010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712F9B-80BA-1FF6-9351-170D037D3A10}"/>
              </a:ext>
            </a:extLst>
          </p:cNvPr>
          <p:cNvSpPr>
            <a:spLocks noGrp="1"/>
          </p:cNvSpPr>
          <p:nvPr>
            <p:ph type="title"/>
          </p:nvPr>
        </p:nvSpPr>
        <p:spPr>
          <a:xfrm>
            <a:off x="838200" y="365125"/>
            <a:ext cx="10391778" cy="1325563"/>
          </a:xfrm>
        </p:spPr>
        <p:txBody>
          <a:bodyPr/>
          <a:lstStyle/>
          <a:p>
            <a:r>
              <a:rPr lang="en-US" dirty="0"/>
              <a:t>Dataset</a:t>
            </a:r>
            <a:endParaRPr lang="en-IN" dirty="0"/>
          </a:p>
        </p:txBody>
      </p:sp>
      <p:graphicFrame>
        <p:nvGraphicFramePr>
          <p:cNvPr id="10" name="Table 9">
            <a:extLst>
              <a:ext uri="{FF2B5EF4-FFF2-40B4-BE49-F238E27FC236}">
                <a16:creationId xmlns:a16="http://schemas.microsoft.com/office/drawing/2014/main" id="{3B2AC4EE-E3A3-A6B2-3263-E6D3378A20A8}"/>
              </a:ext>
            </a:extLst>
          </p:cNvPr>
          <p:cNvGraphicFramePr>
            <a:graphicFrameLocks noGrp="1"/>
          </p:cNvGraphicFramePr>
          <p:nvPr>
            <p:extLst>
              <p:ext uri="{D42A27DB-BD31-4B8C-83A1-F6EECF244321}">
                <p14:modId xmlns:p14="http://schemas.microsoft.com/office/powerpoint/2010/main" val="4211199802"/>
              </p:ext>
            </p:extLst>
          </p:nvPr>
        </p:nvGraphicFramePr>
        <p:xfrm>
          <a:off x="962020" y="1318380"/>
          <a:ext cx="10198423" cy="5006765"/>
        </p:xfrm>
        <a:graphic>
          <a:graphicData uri="http://schemas.openxmlformats.org/drawingml/2006/table">
            <a:tbl>
              <a:tblPr firstRow="1" bandRow="1">
                <a:tableStyleId>{5C22544A-7EE6-4342-B048-85BDC9FD1C3A}</a:tableStyleId>
              </a:tblPr>
              <a:tblGrid>
                <a:gridCol w="605523">
                  <a:extLst>
                    <a:ext uri="{9D8B030D-6E8A-4147-A177-3AD203B41FA5}">
                      <a16:colId xmlns:a16="http://schemas.microsoft.com/office/drawing/2014/main" val="3999095857"/>
                    </a:ext>
                  </a:extLst>
                </a:gridCol>
                <a:gridCol w="1382345">
                  <a:extLst>
                    <a:ext uri="{9D8B030D-6E8A-4147-A177-3AD203B41FA5}">
                      <a16:colId xmlns:a16="http://schemas.microsoft.com/office/drawing/2014/main" val="218132091"/>
                    </a:ext>
                  </a:extLst>
                </a:gridCol>
                <a:gridCol w="1508268">
                  <a:extLst>
                    <a:ext uri="{9D8B030D-6E8A-4147-A177-3AD203B41FA5}">
                      <a16:colId xmlns:a16="http://schemas.microsoft.com/office/drawing/2014/main" val="189629736"/>
                    </a:ext>
                  </a:extLst>
                </a:gridCol>
                <a:gridCol w="2146751">
                  <a:extLst>
                    <a:ext uri="{9D8B030D-6E8A-4147-A177-3AD203B41FA5}">
                      <a16:colId xmlns:a16="http://schemas.microsoft.com/office/drawing/2014/main" val="3190891163"/>
                    </a:ext>
                  </a:extLst>
                </a:gridCol>
                <a:gridCol w="1088431">
                  <a:extLst>
                    <a:ext uri="{9D8B030D-6E8A-4147-A177-3AD203B41FA5}">
                      <a16:colId xmlns:a16="http://schemas.microsoft.com/office/drawing/2014/main" val="33616868"/>
                    </a:ext>
                  </a:extLst>
                </a:gridCol>
                <a:gridCol w="2193612">
                  <a:extLst>
                    <a:ext uri="{9D8B030D-6E8A-4147-A177-3AD203B41FA5}">
                      <a16:colId xmlns:a16="http://schemas.microsoft.com/office/drawing/2014/main" val="2863264942"/>
                    </a:ext>
                  </a:extLst>
                </a:gridCol>
                <a:gridCol w="1273493">
                  <a:extLst>
                    <a:ext uri="{9D8B030D-6E8A-4147-A177-3AD203B41FA5}">
                      <a16:colId xmlns:a16="http://schemas.microsoft.com/office/drawing/2014/main" val="417061360"/>
                    </a:ext>
                  </a:extLst>
                </a:gridCol>
              </a:tblGrid>
              <a:tr h="566209">
                <a:tc>
                  <a:txBody>
                    <a:bodyPr/>
                    <a:lstStyle/>
                    <a:p>
                      <a:r>
                        <a:rPr lang="en-US" dirty="0"/>
                        <a:t>Sr no</a:t>
                      </a:r>
                      <a:endParaRPr lang="en-IN" dirty="0"/>
                    </a:p>
                  </a:txBody>
                  <a:tcPr/>
                </a:tc>
                <a:tc>
                  <a:txBody>
                    <a:bodyPr/>
                    <a:lstStyle/>
                    <a:p>
                      <a:r>
                        <a:rPr lang="en-US" dirty="0"/>
                        <a:t>Name</a:t>
                      </a:r>
                      <a:endParaRPr lang="en-IN" dirty="0"/>
                    </a:p>
                  </a:txBody>
                  <a:tcPr/>
                </a:tc>
                <a:tc>
                  <a:txBody>
                    <a:bodyPr/>
                    <a:lstStyle/>
                    <a:p>
                      <a:r>
                        <a:rPr lang="en-US" dirty="0"/>
                        <a:t>Number of Images</a:t>
                      </a:r>
                      <a:endParaRPr lang="en-IN" dirty="0"/>
                    </a:p>
                  </a:txBody>
                  <a:tcPr/>
                </a:tc>
                <a:tc>
                  <a:txBody>
                    <a:bodyPr/>
                    <a:lstStyle/>
                    <a:p>
                      <a:r>
                        <a:rPr lang="en-US" dirty="0"/>
                        <a:t>Task</a:t>
                      </a:r>
                      <a:endParaRPr lang="en-IN" dirty="0"/>
                    </a:p>
                  </a:txBody>
                  <a:tcPr/>
                </a:tc>
                <a:tc>
                  <a:txBody>
                    <a:bodyPr/>
                    <a:lstStyle/>
                    <a:p>
                      <a:r>
                        <a:rPr lang="en-US" dirty="0"/>
                        <a:t>Classes</a:t>
                      </a:r>
                      <a:endParaRPr lang="en-IN" dirty="0"/>
                    </a:p>
                  </a:txBody>
                  <a:tcPr/>
                </a:tc>
                <a:tc>
                  <a:txBody>
                    <a:bodyPr/>
                    <a:lstStyle/>
                    <a:p>
                      <a:r>
                        <a:rPr lang="en-US" dirty="0"/>
                        <a:t>Number of Annotations</a:t>
                      </a:r>
                      <a:endParaRPr lang="en-IN" dirty="0"/>
                    </a:p>
                  </a:txBody>
                  <a:tcPr/>
                </a:tc>
                <a:tc>
                  <a:txBody>
                    <a:bodyPr/>
                    <a:lstStyle/>
                    <a:p>
                      <a:r>
                        <a:rPr lang="en-US" dirty="0"/>
                        <a:t>Modality</a:t>
                      </a:r>
                      <a:endParaRPr lang="en-IN" dirty="0"/>
                    </a:p>
                  </a:txBody>
                  <a:tcPr/>
                </a:tc>
                <a:extLst>
                  <a:ext uri="{0D108BD9-81ED-4DB2-BD59-A6C34878D82A}">
                    <a16:rowId xmlns:a16="http://schemas.microsoft.com/office/drawing/2014/main" val="1236473839"/>
                  </a:ext>
                </a:extLst>
              </a:tr>
              <a:tr h="873337">
                <a:tc>
                  <a:txBody>
                    <a:bodyPr/>
                    <a:lstStyle/>
                    <a:p>
                      <a:r>
                        <a:rPr lang="en-US" dirty="0"/>
                        <a:t>11</a:t>
                      </a:r>
                      <a:endParaRPr lang="en-IN" dirty="0"/>
                    </a:p>
                  </a:txBody>
                  <a:tcPr/>
                </a:tc>
                <a:tc>
                  <a:txBody>
                    <a:bodyPr/>
                    <a:lstStyle/>
                    <a:p>
                      <a:r>
                        <a:rPr lang="en-IN" dirty="0"/>
                        <a:t>CLEVR</a:t>
                      </a:r>
                    </a:p>
                  </a:txBody>
                  <a:tcPr/>
                </a:tc>
                <a:tc>
                  <a:txBody>
                    <a:bodyPr/>
                    <a:lstStyle/>
                    <a:p>
                      <a:r>
                        <a:rPr lang="en-IN" dirty="0"/>
                        <a:t>100K</a:t>
                      </a:r>
                    </a:p>
                  </a:txBody>
                  <a:tcPr/>
                </a:tc>
                <a:tc>
                  <a:txBody>
                    <a:bodyPr/>
                    <a:lstStyle/>
                    <a:p>
                      <a:r>
                        <a:rPr lang="en-IN" dirty="0"/>
                        <a:t>VQA (Synthetic)</a:t>
                      </a:r>
                    </a:p>
                  </a:txBody>
                  <a:tcPr/>
                </a:tc>
                <a:tc>
                  <a:txBody>
                    <a:bodyPr/>
                    <a:lstStyle/>
                    <a:p>
                      <a:pPr algn="ctr"/>
                      <a:r>
                        <a:rPr lang="en-US" dirty="0"/>
                        <a:t>-</a:t>
                      </a:r>
                      <a:endParaRPr lang="en-IN" dirty="0"/>
                    </a:p>
                  </a:txBody>
                  <a:tcPr/>
                </a:tc>
                <a:tc>
                  <a:txBody>
                    <a:bodyPr/>
                    <a:lstStyle/>
                    <a:p>
                      <a:r>
                        <a:rPr lang="en-IN" dirty="0"/>
                        <a:t>1M questions</a:t>
                      </a:r>
                    </a:p>
                  </a:txBody>
                  <a:tcPr/>
                </a:tc>
                <a:tc>
                  <a:txBody>
                    <a:bodyPr/>
                    <a:lstStyle/>
                    <a:p>
                      <a:r>
                        <a:rPr lang="en-IN" dirty="0"/>
                        <a:t>Synthetic + Text</a:t>
                      </a:r>
                    </a:p>
                  </a:txBody>
                  <a:tcPr/>
                </a:tc>
                <a:extLst>
                  <a:ext uri="{0D108BD9-81ED-4DB2-BD59-A6C34878D82A}">
                    <a16:rowId xmlns:a16="http://schemas.microsoft.com/office/drawing/2014/main" val="1877996509"/>
                  </a:ext>
                </a:extLst>
              </a:tr>
              <a:tr h="873337">
                <a:tc>
                  <a:txBody>
                    <a:bodyPr/>
                    <a:lstStyle/>
                    <a:p>
                      <a:r>
                        <a:rPr lang="en-US" dirty="0"/>
                        <a:t>12</a:t>
                      </a:r>
                      <a:endParaRPr lang="en-IN" dirty="0"/>
                    </a:p>
                  </a:txBody>
                  <a:tcPr/>
                </a:tc>
                <a:tc>
                  <a:txBody>
                    <a:bodyPr/>
                    <a:lstStyle/>
                    <a:p>
                      <a:r>
                        <a:rPr lang="en-IN" dirty="0"/>
                        <a:t>MS-COCO Captions</a:t>
                      </a:r>
                    </a:p>
                  </a:txBody>
                  <a:tcPr/>
                </a:tc>
                <a:tc>
                  <a:txBody>
                    <a:bodyPr/>
                    <a:lstStyle/>
                    <a:p>
                      <a:r>
                        <a:rPr lang="en-IN" dirty="0"/>
                        <a:t>~123K</a:t>
                      </a:r>
                    </a:p>
                  </a:txBody>
                  <a:tcPr/>
                </a:tc>
                <a:tc>
                  <a:txBody>
                    <a:bodyPr/>
                    <a:lstStyle/>
                    <a:p>
                      <a:r>
                        <a:rPr lang="en-IN" dirty="0"/>
                        <a:t>Image Captioning</a:t>
                      </a:r>
                    </a:p>
                  </a:txBody>
                  <a:tcPr/>
                </a:tc>
                <a:tc>
                  <a:txBody>
                    <a:bodyPr/>
                    <a:lstStyle/>
                    <a:p>
                      <a:pPr algn="ctr"/>
                      <a:r>
                        <a:rPr lang="en-US" dirty="0"/>
                        <a:t>-</a:t>
                      </a:r>
                      <a:endParaRPr lang="en-IN" dirty="0"/>
                    </a:p>
                  </a:txBody>
                  <a:tcPr/>
                </a:tc>
                <a:tc>
                  <a:txBody>
                    <a:bodyPr/>
                    <a:lstStyle/>
                    <a:p>
                      <a:r>
                        <a:rPr lang="en-IN" dirty="0"/>
                        <a:t>5 captions/image (~600K total)</a:t>
                      </a:r>
                    </a:p>
                  </a:txBody>
                  <a:tcPr/>
                </a:tc>
                <a:tc>
                  <a:txBody>
                    <a:bodyPr/>
                    <a:lstStyle/>
                    <a:p>
                      <a:r>
                        <a:rPr lang="en-IN" dirty="0"/>
                        <a:t>RGB + Text</a:t>
                      </a:r>
                    </a:p>
                  </a:txBody>
                  <a:tcPr/>
                </a:tc>
                <a:extLst>
                  <a:ext uri="{0D108BD9-81ED-4DB2-BD59-A6C34878D82A}">
                    <a16:rowId xmlns:a16="http://schemas.microsoft.com/office/drawing/2014/main" val="3772400533"/>
                  </a:ext>
                </a:extLst>
              </a:tr>
              <a:tr h="873337">
                <a:tc>
                  <a:txBody>
                    <a:bodyPr/>
                    <a:lstStyle/>
                    <a:p>
                      <a:r>
                        <a:rPr lang="en-US" dirty="0"/>
                        <a:t>13</a:t>
                      </a:r>
                      <a:endParaRPr lang="en-IN" dirty="0"/>
                    </a:p>
                  </a:txBody>
                  <a:tcPr/>
                </a:tc>
                <a:tc>
                  <a:txBody>
                    <a:bodyPr/>
                    <a:lstStyle/>
                    <a:p>
                      <a:r>
                        <a:rPr lang="en-IN" dirty="0"/>
                        <a:t>Conceptual Captions</a:t>
                      </a:r>
                    </a:p>
                  </a:txBody>
                  <a:tcPr/>
                </a:tc>
                <a:tc>
                  <a:txBody>
                    <a:bodyPr/>
                    <a:lstStyle/>
                    <a:p>
                      <a:r>
                        <a:rPr lang="en-IN" dirty="0"/>
                        <a:t>~3.3M</a:t>
                      </a:r>
                    </a:p>
                  </a:txBody>
                  <a:tcPr/>
                </a:tc>
                <a:tc>
                  <a:txBody>
                    <a:bodyPr/>
                    <a:lstStyle/>
                    <a:p>
                      <a:r>
                        <a:rPr lang="en-IN" dirty="0"/>
                        <a:t>Large-scale Captioning</a:t>
                      </a:r>
                    </a:p>
                  </a:txBody>
                  <a:tcPr/>
                </a:tc>
                <a:tc>
                  <a:txBody>
                    <a:bodyPr/>
                    <a:lstStyle/>
                    <a:p>
                      <a:pPr algn="ctr"/>
                      <a:r>
                        <a:rPr lang="en-US" dirty="0"/>
                        <a:t>-</a:t>
                      </a:r>
                      <a:endParaRPr lang="en-IN" dirty="0"/>
                    </a:p>
                  </a:txBody>
                  <a:tcPr/>
                </a:tc>
                <a:tc>
                  <a:txBody>
                    <a:bodyPr/>
                    <a:lstStyle/>
                    <a:p>
                      <a:r>
                        <a:rPr lang="en-IN" dirty="0"/>
                        <a:t>3.3M captions</a:t>
                      </a:r>
                    </a:p>
                  </a:txBody>
                  <a:tcPr/>
                </a:tc>
                <a:tc>
                  <a:txBody>
                    <a:bodyPr/>
                    <a:lstStyle/>
                    <a:p>
                      <a:r>
                        <a:rPr lang="en-IN" dirty="0"/>
                        <a:t>RGB + Text</a:t>
                      </a:r>
                    </a:p>
                  </a:txBody>
                  <a:tcPr/>
                </a:tc>
                <a:extLst>
                  <a:ext uri="{0D108BD9-81ED-4DB2-BD59-A6C34878D82A}">
                    <a16:rowId xmlns:a16="http://schemas.microsoft.com/office/drawing/2014/main" val="2268576670"/>
                  </a:ext>
                </a:extLst>
              </a:tr>
              <a:tr h="873337">
                <a:tc>
                  <a:txBody>
                    <a:bodyPr/>
                    <a:lstStyle/>
                    <a:p>
                      <a:r>
                        <a:rPr lang="en-US" dirty="0"/>
                        <a:t>14</a:t>
                      </a:r>
                      <a:endParaRPr lang="en-IN" dirty="0"/>
                    </a:p>
                  </a:txBody>
                  <a:tcPr/>
                </a:tc>
                <a:tc>
                  <a:txBody>
                    <a:bodyPr/>
                    <a:lstStyle/>
                    <a:p>
                      <a:r>
                        <a:rPr lang="en-IN" dirty="0"/>
                        <a:t>SBU Captions</a:t>
                      </a:r>
                    </a:p>
                  </a:txBody>
                  <a:tcPr/>
                </a:tc>
                <a:tc>
                  <a:txBody>
                    <a:bodyPr/>
                    <a:lstStyle/>
                    <a:p>
                      <a:r>
                        <a:rPr lang="en-IN" dirty="0"/>
                        <a:t>~1M</a:t>
                      </a:r>
                    </a:p>
                  </a:txBody>
                  <a:tcPr/>
                </a:tc>
                <a:tc>
                  <a:txBody>
                    <a:bodyPr/>
                    <a:lstStyle/>
                    <a:p>
                      <a:r>
                        <a:rPr lang="en-IN" dirty="0"/>
                        <a:t>Image Captioning</a:t>
                      </a:r>
                    </a:p>
                  </a:txBody>
                  <a:tcPr/>
                </a:tc>
                <a:tc>
                  <a:txBody>
                    <a:bodyPr/>
                    <a:lstStyle/>
                    <a:p>
                      <a:pPr algn="ctr"/>
                      <a:r>
                        <a:rPr lang="en-US" dirty="0"/>
                        <a:t>-</a:t>
                      </a:r>
                      <a:endParaRPr lang="en-IN" dirty="0"/>
                    </a:p>
                  </a:txBody>
                  <a:tcPr/>
                </a:tc>
                <a:tc>
                  <a:txBody>
                    <a:bodyPr/>
                    <a:lstStyle/>
                    <a:p>
                      <a:r>
                        <a:rPr lang="en-IN" dirty="0"/>
                        <a:t>1M captions</a:t>
                      </a:r>
                    </a:p>
                  </a:txBody>
                  <a:tcPr/>
                </a:tc>
                <a:tc>
                  <a:txBody>
                    <a:bodyPr/>
                    <a:lstStyle/>
                    <a:p>
                      <a:r>
                        <a:rPr lang="en-IN" dirty="0"/>
                        <a:t>RGB + Text </a:t>
                      </a:r>
                    </a:p>
                  </a:txBody>
                  <a:tcPr/>
                </a:tc>
                <a:extLst>
                  <a:ext uri="{0D108BD9-81ED-4DB2-BD59-A6C34878D82A}">
                    <a16:rowId xmlns:a16="http://schemas.microsoft.com/office/drawing/2014/main" val="1484806873"/>
                  </a:ext>
                </a:extLst>
              </a:tr>
              <a:tr h="873337">
                <a:tc>
                  <a:txBody>
                    <a:bodyPr/>
                    <a:lstStyle/>
                    <a:p>
                      <a:r>
                        <a:rPr lang="en-US" dirty="0"/>
                        <a:t>15</a:t>
                      </a:r>
                      <a:endParaRPr lang="en-IN" dirty="0"/>
                    </a:p>
                  </a:txBody>
                  <a:tcPr/>
                </a:tc>
                <a:tc>
                  <a:txBody>
                    <a:bodyPr/>
                    <a:lstStyle/>
                    <a:p>
                      <a:r>
                        <a:rPr lang="en-US" dirty="0" err="1"/>
                        <a:t>IndoFashion</a:t>
                      </a:r>
                      <a:endParaRPr lang="en-IN" dirty="0"/>
                    </a:p>
                  </a:txBody>
                  <a:tcPr/>
                </a:tc>
                <a:tc>
                  <a:txBody>
                    <a:bodyPr/>
                    <a:lstStyle/>
                    <a:p>
                      <a:r>
                        <a:rPr lang="en-US" dirty="0"/>
                        <a:t>~80K</a:t>
                      </a:r>
                      <a:endParaRPr lang="en-IN" dirty="0"/>
                    </a:p>
                  </a:txBody>
                  <a:tcPr/>
                </a:tc>
                <a:tc>
                  <a:txBody>
                    <a:bodyPr/>
                    <a:lstStyle/>
                    <a:p>
                      <a:r>
                        <a:rPr lang="en-US" dirty="0"/>
                        <a:t>Image Captioning &amp; Classification</a:t>
                      </a:r>
                      <a:endParaRPr lang="en-IN" dirty="0"/>
                    </a:p>
                  </a:txBody>
                  <a:tcPr/>
                </a:tc>
                <a:tc>
                  <a:txBody>
                    <a:bodyPr/>
                    <a:lstStyle/>
                    <a:p>
                      <a:pPr algn="ctr"/>
                      <a:r>
                        <a:rPr lang="en-US" dirty="0"/>
                        <a:t>~10 </a:t>
                      </a:r>
                      <a:endParaRPr lang="en-IN" dirty="0"/>
                    </a:p>
                  </a:txBody>
                  <a:tcPr/>
                </a:tc>
                <a:tc>
                  <a:txBody>
                    <a:bodyPr/>
                    <a:lstStyle/>
                    <a:p>
                      <a:r>
                        <a:rPr lang="en-US" dirty="0"/>
                        <a:t>80K captions</a:t>
                      </a:r>
                      <a:endParaRPr lang="en-IN" dirty="0"/>
                    </a:p>
                  </a:txBody>
                  <a:tcPr/>
                </a:tc>
                <a:tc>
                  <a:txBody>
                    <a:bodyPr/>
                    <a:lstStyle/>
                    <a:p>
                      <a:r>
                        <a:rPr lang="en-US" dirty="0"/>
                        <a:t>RGB</a:t>
                      </a:r>
                      <a:endParaRPr lang="en-IN" dirty="0"/>
                    </a:p>
                  </a:txBody>
                  <a:tcPr/>
                </a:tc>
                <a:extLst>
                  <a:ext uri="{0D108BD9-81ED-4DB2-BD59-A6C34878D82A}">
                    <a16:rowId xmlns:a16="http://schemas.microsoft.com/office/drawing/2014/main" val="537399529"/>
                  </a:ext>
                </a:extLst>
              </a:tr>
            </a:tbl>
          </a:graphicData>
        </a:graphic>
      </p:graphicFrame>
      <p:pic>
        <p:nvPicPr>
          <p:cNvPr id="5" name="Picture 4">
            <a:extLst>
              <a:ext uri="{FF2B5EF4-FFF2-40B4-BE49-F238E27FC236}">
                <a16:creationId xmlns:a16="http://schemas.microsoft.com/office/drawing/2014/main" id="{F55292F0-87F8-C825-5985-F4FDEDD150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BCE445B2-26EF-A1C5-B130-E3B9C80DAD66}"/>
              </a:ext>
            </a:extLst>
          </p:cNvPr>
          <p:cNvSpPr>
            <a:spLocks noGrp="1"/>
          </p:cNvSpPr>
          <p:nvPr>
            <p:ph type="sldNum" sz="quarter" idx="12"/>
          </p:nvPr>
        </p:nvSpPr>
        <p:spPr/>
        <p:txBody>
          <a:bodyPr/>
          <a:lstStyle/>
          <a:p>
            <a:fld id="{1DFBB4D5-A254-497C-8800-325BFC8980A0}" type="slidenum">
              <a:rPr lang="en-IN" smtClean="0"/>
              <a:t>18</a:t>
            </a:fld>
            <a:endParaRPr lang="en-IN" dirty="0"/>
          </a:p>
        </p:txBody>
      </p:sp>
    </p:spTree>
    <p:extLst>
      <p:ext uri="{BB962C8B-B14F-4D97-AF65-F5344CB8AC3E}">
        <p14:creationId xmlns:p14="http://schemas.microsoft.com/office/powerpoint/2010/main" val="219227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0FED5D3-F843-5DDA-C4D7-A24D00AB35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DE51BF-5FF8-24B9-9568-455FCCC9341C}"/>
              </a:ext>
            </a:extLst>
          </p:cNvPr>
          <p:cNvSpPr>
            <a:spLocks noGrp="1"/>
          </p:cNvSpPr>
          <p:nvPr>
            <p:ph type="title"/>
          </p:nvPr>
        </p:nvSpPr>
        <p:spPr>
          <a:xfrm>
            <a:off x="838200" y="365125"/>
            <a:ext cx="10391778" cy="1325563"/>
          </a:xfrm>
        </p:spPr>
        <p:txBody>
          <a:bodyPr/>
          <a:lstStyle/>
          <a:p>
            <a:r>
              <a:rPr lang="en-US" dirty="0"/>
              <a:t>Dataset</a:t>
            </a:r>
            <a:endParaRPr lang="en-IN" dirty="0"/>
          </a:p>
        </p:txBody>
      </p:sp>
      <p:graphicFrame>
        <p:nvGraphicFramePr>
          <p:cNvPr id="10" name="Table 9">
            <a:extLst>
              <a:ext uri="{FF2B5EF4-FFF2-40B4-BE49-F238E27FC236}">
                <a16:creationId xmlns:a16="http://schemas.microsoft.com/office/drawing/2014/main" id="{C6D49798-7F59-3755-A08D-4D22D8B27B85}"/>
              </a:ext>
            </a:extLst>
          </p:cNvPr>
          <p:cNvGraphicFramePr>
            <a:graphicFrameLocks noGrp="1"/>
          </p:cNvGraphicFramePr>
          <p:nvPr>
            <p:extLst>
              <p:ext uri="{D42A27DB-BD31-4B8C-83A1-F6EECF244321}">
                <p14:modId xmlns:p14="http://schemas.microsoft.com/office/powerpoint/2010/main" val="4258211729"/>
              </p:ext>
            </p:extLst>
          </p:nvPr>
        </p:nvGraphicFramePr>
        <p:xfrm>
          <a:off x="962020" y="1318380"/>
          <a:ext cx="9592900" cy="1513417"/>
        </p:xfrm>
        <a:graphic>
          <a:graphicData uri="http://schemas.openxmlformats.org/drawingml/2006/table">
            <a:tbl>
              <a:tblPr firstRow="1" bandRow="1">
                <a:tableStyleId>{5C22544A-7EE6-4342-B048-85BDC9FD1C3A}</a:tableStyleId>
              </a:tblPr>
              <a:tblGrid>
                <a:gridCol w="1382345">
                  <a:extLst>
                    <a:ext uri="{9D8B030D-6E8A-4147-A177-3AD203B41FA5}">
                      <a16:colId xmlns:a16="http://schemas.microsoft.com/office/drawing/2014/main" val="218132091"/>
                    </a:ext>
                  </a:extLst>
                </a:gridCol>
                <a:gridCol w="1508268">
                  <a:extLst>
                    <a:ext uri="{9D8B030D-6E8A-4147-A177-3AD203B41FA5}">
                      <a16:colId xmlns:a16="http://schemas.microsoft.com/office/drawing/2014/main" val="189629736"/>
                    </a:ext>
                  </a:extLst>
                </a:gridCol>
                <a:gridCol w="2146751">
                  <a:extLst>
                    <a:ext uri="{9D8B030D-6E8A-4147-A177-3AD203B41FA5}">
                      <a16:colId xmlns:a16="http://schemas.microsoft.com/office/drawing/2014/main" val="3190891163"/>
                    </a:ext>
                  </a:extLst>
                </a:gridCol>
                <a:gridCol w="1088431">
                  <a:extLst>
                    <a:ext uri="{9D8B030D-6E8A-4147-A177-3AD203B41FA5}">
                      <a16:colId xmlns:a16="http://schemas.microsoft.com/office/drawing/2014/main" val="33616868"/>
                    </a:ext>
                  </a:extLst>
                </a:gridCol>
                <a:gridCol w="2193612">
                  <a:extLst>
                    <a:ext uri="{9D8B030D-6E8A-4147-A177-3AD203B41FA5}">
                      <a16:colId xmlns:a16="http://schemas.microsoft.com/office/drawing/2014/main" val="2863264942"/>
                    </a:ext>
                  </a:extLst>
                </a:gridCol>
                <a:gridCol w="1273493">
                  <a:extLst>
                    <a:ext uri="{9D8B030D-6E8A-4147-A177-3AD203B41FA5}">
                      <a16:colId xmlns:a16="http://schemas.microsoft.com/office/drawing/2014/main" val="417061360"/>
                    </a:ext>
                  </a:extLst>
                </a:gridCol>
              </a:tblGrid>
              <a:tr h="566209">
                <a:tc>
                  <a:txBody>
                    <a:bodyPr/>
                    <a:lstStyle/>
                    <a:p>
                      <a:r>
                        <a:rPr lang="en-US" dirty="0"/>
                        <a:t>Name</a:t>
                      </a:r>
                      <a:endParaRPr lang="en-IN" dirty="0"/>
                    </a:p>
                  </a:txBody>
                  <a:tcPr/>
                </a:tc>
                <a:tc>
                  <a:txBody>
                    <a:bodyPr/>
                    <a:lstStyle/>
                    <a:p>
                      <a:r>
                        <a:rPr lang="en-US" dirty="0"/>
                        <a:t>Number of Images</a:t>
                      </a:r>
                      <a:endParaRPr lang="en-IN" dirty="0"/>
                    </a:p>
                  </a:txBody>
                  <a:tcPr/>
                </a:tc>
                <a:tc>
                  <a:txBody>
                    <a:bodyPr/>
                    <a:lstStyle/>
                    <a:p>
                      <a:r>
                        <a:rPr lang="en-US" dirty="0"/>
                        <a:t>Task</a:t>
                      </a:r>
                      <a:endParaRPr lang="en-IN" dirty="0"/>
                    </a:p>
                  </a:txBody>
                  <a:tcPr/>
                </a:tc>
                <a:tc>
                  <a:txBody>
                    <a:bodyPr/>
                    <a:lstStyle/>
                    <a:p>
                      <a:r>
                        <a:rPr lang="en-US" dirty="0"/>
                        <a:t>Classes</a:t>
                      </a:r>
                      <a:endParaRPr lang="en-IN" dirty="0"/>
                    </a:p>
                  </a:txBody>
                  <a:tcPr/>
                </a:tc>
                <a:tc>
                  <a:txBody>
                    <a:bodyPr/>
                    <a:lstStyle/>
                    <a:p>
                      <a:r>
                        <a:rPr lang="en-US" dirty="0"/>
                        <a:t>Number of Annotations</a:t>
                      </a:r>
                      <a:endParaRPr lang="en-IN" dirty="0"/>
                    </a:p>
                  </a:txBody>
                  <a:tcPr/>
                </a:tc>
                <a:tc>
                  <a:txBody>
                    <a:bodyPr/>
                    <a:lstStyle/>
                    <a:p>
                      <a:r>
                        <a:rPr lang="en-US" dirty="0"/>
                        <a:t>Modality</a:t>
                      </a:r>
                      <a:endParaRPr lang="en-IN" dirty="0"/>
                    </a:p>
                  </a:txBody>
                  <a:tcPr/>
                </a:tc>
                <a:extLst>
                  <a:ext uri="{0D108BD9-81ED-4DB2-BD59-A6C34878D82A}">
                    <a16:rowId xmlns:a16="http://schemas.microsoft.com/office/drawing/2014/main" val="1236473839"/>
                  </a:ext>
                </a:extLst>
              </a:tr>
              <a:tr h="873337">
                <a:tc>
                  <a:txBody>
                    <a:bodyPr/>
                    <a:lstStyle/>
                    <a:p>
                      <a:r>
                        <a:rPr lang="en-US" dirty="0" err="1"/>
                        <a:t>IndoFashion</a:t>
                      </a:r>
                      <a:endParaRPr lang="en-IN" dirty="0"/>
                    </a:p>
                  </a:txBody>
                  <a:tcPr/>
                </a:tc>
                <a:tc>
                  <a:txBody>
                    <a:bodyPr/>
                    <a:lstStyle/>
                    <a:p>
                      <a:r>
                        <a:rPr lang="en-US" dirty="0"/>
                        <a:t>~80K</a:t>
                      </a:r>
                      <a:endParaRPr lang="en-IN" dirty="0"/>
                    </a:p>
                  </a:txBody>
                  <a:tcPr/>
                </a:tc>
                <a:tc>
                  <a:txBody>
                    <a:bodyPr/>
                    <a:lstStyle/>
                    <a:p>
                      <a:r>
                        <a:rPr lang="en-US" dirty="0"/>
                        <a:t>Image Captioning &amp; Classification</a:t>
                      </a:r>
                      <a:endParaRPr lang="en-IN" dirty="0"/>
                    </a:p>
                  </a:txBody>
                  <a:tcPr/>
                </a:tc>
                <a:tc>
                  <a:txBody>
                    <a:bodyPr/>
                    <a:lstStyle/>
                    <a:p>
                      <a:pPr algn="ctr"/>
                      <a:r>
                        <a:rPr lang="en-US" dirty="0"/>
                        <a:t>~10 </a:t>
                      </a:r>
                      <a:endParaRPr lang="en-IN" dirty="0"/>
                    </a:p>
                  </a:txBody>
                  <a:tcPr/>
                </a:tc>
                <a:tc>
                  <a:txBody>
                    <a:bodyPr/>
                    <a:lstStyle/>
                    <a:p>
                      <a:r>
                        <a:rPr lang="en-US" dirty="0"/>
                        <a:t>80K captions</a:t>
                      </a:r>
                      <a:endParaRPr lang="en-IN" dirty="0"/>
                    </a:p>
                  </a:txBody>
                  <a:tcPr/>
                </a:tc>
                <a:tc>
                  <a:txBody>
                    <a:bodyPr/>
                    <a:lstStyle/>
                    <a:p>
                      <a:r>
                        <a:rPr lang="en-US" dirty="0"/>
                        <a:t>RGB</a:t>
                      </a:r>
                      <a:endParaRPr lang="en-IN" dirty="0"/>
                    </a:p>
                  </a:txBody>
                  <a:tcPr/>
                </a:tc>
                <a:extLst>
                  <a:ext uri="{0D108BD9-81ED-4DB2-BD59-A6C34878D82A}">
                    <a16:rowId xmlns:a16="http://schemas.microsoft.com/office/drawing/2014/main" val="537399529"/>
                  </a:ext>
                </a:extLst>
              </a:tr>
            </a:tbl>
          </a:graphicData>
        </a:graphic>
      </p:graphicFrame>
      <p:pic>
        <p:nvPicPr>
          <p:cNvPr id="5" name="Picture 4">
            <a:extLst>
              <a:ext uri="{FF2B5EF4-FFF2-40B4-BE49-F238E27FC236}">
                <a16:creationId xmlns:a16="http://schemas.microsoft.com/office/drawing/2014/main" id="{AB0048E4-7701-B0F5-8D7A-62ADB0E412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4047B652-7AFE-8254-84CD-B1A9F6CCD69B}"/>
              </a:ext>
            </a:extLst>
          </p:cNvPr>
          <p:cNvSpPr>
            <a:spLocks noGrp="1"/>
          </p:cNvSpPr>
          <p:nvPr>
            <p:ph type="sldNum" sz="quarter" idx="12"/>
          </p:nvPr>
        </p:nvSpPr>
        <p:spPr/>
        <p:txBody>
          <a:bodyPr/>
          <a:lstStyle/>
          <a:p>
            <a:fld id="{1DFBB4D5-A254-497C-8800-325BFC8980A0}" type="slidenum">
              <a:rPr lang="en-IN" smtClean="0"/>
              <a:t>19</a:t>
            </a:fld>
            <a:endParaRPr lang="en-IN" dirty="0"/>
          </a:p>
        </p:txBody>
      </p:sp>
    </p:spTree>
    <p:extLst>
      <p:ext uri="{BB962C8B-B14F-4D97-AF65-F5344CB8AC3E}">
        <p14:creationId xmlns:p14="http://schemas.microsoft.com/office/powerpoint/2010/main" val="3440652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46AB5F-9CCD-2ECD-F57D-83E1B3C7F3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16BD0E-86F0-F89B-C581-3B6E2FE38433}"/>
              </a:ext>
            </a:extLst>
          </p:cNvPr>
          <p:cNvSpPr>
            <a:spLocks noGrp="1"/>
          </p:cNvSpPr>
          <p:nvPr>
            <p:ph type="title"/>
          </p:nvPr>
        </p:nvSpPr>
        <p:spPr/>
        <p:txBody>
          <a:bodyPr/>
          <a:lstStyle/>
          <a:p>
            <a:r>
              <a:rPr lang="en-US" dirty="0"/>
              <a:t>Content</a:t>
            </a:r>
            <a:endParaRPr lang="en-IN" dirty="0"/>
          </a:p>
        </p:txBody>
      </p:sp>
      <p:sp>
        <p:nvSpPr>
          <p:cNvPr id="3" name="Content Placeholder 2">
            <a:extLst>
              <a:ext uri="{FF2B5EF4-FFF2-40B4-BE49-F238E27FC236}">
                <a16:creationId xmlns:a16="http://schemas.microsoft.com/office/drawing/2014/main" id="{7146DF7C-3993-B34E-A675-FDD9D0CA019A}"/>
              </a:ext>
            </a:extLst>
          </p:cNvPr>
          <p:cNvSpPr>
            <a:spLocks noGrp="1"/>
          </p:cNvSpPr>
          <p:nvPr>
            <p:ph idx="1"/>
          </p:nvPr>
        </p:nvSpPr>
        <p:spPr>
          <a:xfrm>
            <a:off x="846667" y="1825625"/>
            <a:ext cx="10515600" cy="4351338"/>
          </a:xfrm>
        </p:spPr>
        <p:txBody>
          <a:bodyPr>
            <a:normAutofit lnSpcReduction="10000"/>
          </a:bodyPr>
          <a:lstStyle/>
          <a:p>
            <a:r>
              <a:rPr lang="en-US" dirty="0"/>
              <a:t>Introduction</a:t>
            </a:r>
          </a:p>
          <a:p>
            <a:r>
              <a:rPr lang="en-US" dirty="0"/>
              <a:t>Literature Survey</a:t>
            </a:r>
          </a:p>
          <a:p>
            <a:r>
              <a:rPr lang="en-US" dirty="0"/>
              <a:t>E-commerce Fashion Survey</a:t>
            </a:r>
          </a:p>
          <a:p>
            <a:r>
              <a:rPr lang="en-US" dirty="0"/>
              <a:t>Problem Statement</a:t>
            </a:r>
          </a:p>
          <a:p>
            <a:r>
              <a:rPr lang="en-US" dirty="0"/>
              <a:t>Objective</a:t>
            </a:r>
          </a:p>
          <a:p>
            <a:r>
              <a:rPr lang="en-US" dirty="0"/>
              <a:t>Proposed Architecture</a:t>
            </a:r>
          </a:p>
          <a:p>
            <a:r>
              <a:rPr lang="en-US" dirty="0"/>
              <a:t>Dataset</a:t>
            </a:r>
          </a:p>
          <a:p>
            <a:r>
              <a:rPr lang="en-US" dirty="0"/>
              <a:t>Sample Experiment</a:t>
            </a:r>
          </a:p>
          <a:p>
            <a:r>
              <a:rPr lang="en-US" dirty="0"/>
              <a:t>References</a:t>
            </a:r>
          </a:p>
        </p:txBody>
      </p:sp>
      <p:pic>
        <p:nvPicPr>
          <p:cNvPr id="5" name="Picture 4">
            <a:extLst>
              <a:ext uri="{FF2B5EF4-FFF2-40B4-BE49-F238E27FC236}">
                <a16:creationId xmlns:a16="http://schemas.microsoft.com/office/drawing/2014/main" id="{A5138EA8-CFA2-C5D9-530D-F0734E49EB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B8C1EF21-6E43-B49A-882D-9543EAC70E6D}"/>
              </a:ext>
            </a:extLst>
          </p:cNvPr>
          <p:cNvSpPr>
            <a:spLocks noGrp="1"/>
          </p:cNvSpPr>
          <p:nvPr>
            <p:ph type="sldNum" sz="quarter" idx="12"/>
          </p:nvPr>
        </p:nvSpPr>
        <p:spPr/>
        <p:txBody>
          <a:bodyPr/>
          <a:lstStyle/>
          <a:p>
            <a:fld id="{1DFBB4D5-A254-497C-8800-325BFC8980A0}" type="slidenum">
              <a:rPr lang="en-IN" smtClean="0"/>
              <a:t>2</a:t>
            </a:fld>
            <a:endParaRPr lang="en-IN" dirty="0"/>
          </a:p>
        </p:txBody>
      </p:sp>
    </p:spTree>
    <p:extLst>
      <p:ext uri="{BB962C8B-B14F-4D97-AF65-F5344CB8AC3E}">
        <p14:creationId xmlns:p14="http://schemas.microsoft.com/office/powerpoint/2010/main" val="37118070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CC09AC7-6BEE-F08E-61A1-7240B01E4A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ABDF6B-8FB5-36D3-6253-B354C173A585}"/>
              </a:ext>
            </a:extLst>
          </p:cNvPr>
          <p:cNvSpPr>
            <a:spLocks noGrp="1"/>
          </p:cNvSpPr>
          <p:nvPr>
            <p:ph type="title"/>
          </p:nvPr>
        </p:nvSpPr>
        <p:spPr>
          <a:xfrm>
            <a:off x="838200" y="365125"/>
            <a:ext cx="10391778" cy="1325563"/>
          </a:xfrm>
        </p:spPr>
        <p:txBody>
          <a:bodyPr/>
          <a:lstStyle/>
          <a:p>
            <a:r>
              <a:rPr lang="en-US" dirty="0"/>
              <a:t>Dataset</a:t>
            </a:r>
            <a:endParaRPr lang="en-IN" dirty="0"/>
          </a:p>
        </p:txBody>
      </p:sp>
      <p:pic>
        <p:nvPicPr>
          <p:cNvPr id="5" name="Picture 4">
            <a:extLst>
              <a:ext uri="{FF2B5EF4-FFF2-40B4-BE49-F238E27FC236}">
                <a16:creationId xmlns:a16="http://schemas.microsoft.com/office/drawing/2014/main" id="{000D8C63-CE86-B311-FAD7-E28EE82A1E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857F88B1-A5B6-DCC0-95B3-D8EABA194939}"/>
              </a:ext>
            </a:extLst>
          </p:cNvPr>
          <p:cNvSpPr>
            <a:spLocks noGrp="1"/>
          </p:cNvSpPr>
          <p:nvPr>
            <p:ph type="sldNum" sz="quarter" idx="12"/>
          </p:nvPr>
        </p:nvSpPr>
        <p:spPr/>
        <p:txBody>
          <a:bodyPr/>
          <a:lstStyle/>
          <a:p>
            <a:fld id="{1DFBB4D5-A254-497C-8800-325BFC8980A0}" type="slidenum">
              <a:rPr lang="en-IN" smtClean="0"/>
              <a:t>20</a:t>
            </a:fld>
            <a:endParaRPr lang="en-IN" dirty="0"/>
          </a:p>
        </p:txBody>
      </p:sp>
      <p:pic>
        <p:nvPicPr>
          <p:cNvPr id="8" name="Picture 7">
            <a:extLst>
              <a:ext uri="{FF2B5EF4-FFF2-40B4-BE49-F238E27FC236}">
                <a16:creationId xmlns:a16="http://schemas.microsoft.com/office/drawing/2014/main" id="{974AA42A-844D-B806-32D5-CBB76AB312FB}"/>
              </a:ext>
            </a:extLst>
          </p:cNvPr>
          <p:cNvPicPr>
            <a:picLocks noChangeAspect="1"/>
          </p:cNvPicPr>
          <p:nvPr/>
        </p:nvPicPr>
        <p:blipFill>
          <a:blip r:embed="rId3"/>
          <a:stretch>
            <a:fillRect/>
          </a:stretch>
        </p:blipFill>
        <p:spPr>
          <a:xfrm>
            <a:off x="1573021" y="5004043"/>
            <a:ext cx="9518922" cy="1584726"/>
          </a:xfrm>
          <a:prstGeom prst="rect">
            <a:avLst/>
          </a:prstGeom>
        </p:spPr>
      </p:pic>
      <p:pic>
        <p:nvPicPr>
          <p:cNvPr id="6" name="Picture 5">
            <a:extLst>
              <a:ext uri="{FF2B5EF4-FFF2-40B4-BE49-F238E27FC236}">
                <a16:creationId xmlns:a16="http://schemas.microsoft.com/office/drawing/2014/main" id="{066B9FE2-B8D4-4E27-3655-6AB18B6D710D}"/>
              </a:ext>
            </a:extLst>
          </p:cNvPr>
          <p:cNvPicPr>
            <a:picLocks noChangeAspect="1"/>
          </p:cNvPicPr>
          <p:nvPr/>
        </p:nvPicPr>
        <p:blipFill>
          <a:blip r:embed="rId4"/>
          <a:stretch>
            <a:fillRect/>
          </a:stretch>
        </p:blipFill>
        <p:spPr>
          <a:xfrm>
            <a:off x="5355305" y="1285974"/>
            <a:ext cx="6836695" cy="3718069"/>
          </a:xfrm>
          <a:prstGeom prst="rect">
            <a:avLst/>
          </a:prstGeom>
        </p:spPr>
      </p:pic>
      <p:sp>
        <p:nvSpPr>
          <p:cNvPr id="11" name="TextBox 10">
            <a:extLst>
              <a:ext uri="{FF2B5EF4-FFF2-40B4-BE49-F238E27FC236}">
                <a16:creationId xmlns:a16="http://schemas.microsoft.com/office/drawing/2014/main" id="{4C69AF87-6296-57C6-11C6-3BC81CA80007}"/>
              </a:ext>
            </a:extLst>
          </p:cNvPr>
          <p:cNvSpPr txBox="1"/>
          <p:nvPr/>
        </p:nvSpPr>
        <p:spPr>
          <a:xfrm>
            <a:off x="832835" y="2553969"/>
            <a:ext cx="3656869" cy="1754326"/>
          </a:xfrm>
          <a:prstGeom prst="rect">
            <a:avLst/>
          </a:prstGeom>
          <a:noFill/>
        </p:spPr>
        <p:txBody>
          <a:bodyPr wrap="square">
            <a:spAutoFit/>
          </a:bodyPr>
          <a:lstStyle/>
          <a:p>
            <a:pPr algn="just"/>
            <a:r>
              <a:rPr lang="en-US" dirty="0"/>
              <a:t>Rajput, P.S. and Aneja, S., 2021. </a:t>
            </a:r>
            <a:r>
              <a:rPr lang="en-US" dirty="0" err="1"/>
              <a:t>IndoFashion</a:t>
            </a:r>
            <a:r>
              <a:rPr lang="en-US" dirty="0"/>
              <a:t>: Apparel classification for Indian ethnic clothes. In </a:t>
            </a:r>
            <a:r>
              <a:rPr lang="en-US" i="1" dirty="0"/>
              <a:t>Proceedings of the IEEE/CVF conference on computer vision and pattern recognition</a:t>
            </a:r>
            <a:r>
              <a:rPr lang="en-US" dirty="0"/>
              <a:t> (pp. 3935-3939).</a:t>
            </a:r>
            <a:endParaRPr lang="en-IN" dirty="0"/>
          </a:p>
        </p:txBody>
      </p:sp>
      <p:sp>
        <p:nvSpPr>
          <p:cNvPr id="9" name="TextBox 8">
            <a:extLst>
              <a:ext uri="{FF2B5EF4-FFF2-40B4-BE49-F238E27FC236}">
                <a16:creationId xmlns:a16="http://schemas.microsoft.com/office/drawing/2014/main" id="{AEEFE32E-9B22-0484-62B7-FC30D5D12843}"/>
              </a:ext>
            </a:extLst>
          </p:cNvPr>
          <p:cNvSpPr txBox="1"/>
          <p:nvPr/>
        </p:nvSpPr>
        <p:spPr>
          <a:xfrm>
            <a:off x="838200" y="1392292"/>
            <a:ext cx="3651504" cy="923330"/>
          </a:xfrm>
          <a:prstGeom prst="rect">
            <a:avLst/>
          </a:prstGeom>
          <a:noFill/>
        </p:spPr>
        <p:txBody>
          <a:bodyPr wrap="square">
            <a:spAutoFit/>
          </a:bodyPr>
          <a:lstStyle/>
          <a:p>
            <a:r>
              <a:rPr lang="en-US" dirty="0" err="1"/>
              <a:t>IndoFashion</a:t>
            </a:r>
            <a:endParaRPr lang="en-US" dirty="0"/>
          </a:p>
          <a:p>
            <a:r>
              <a:rPr lang="en-US" dirty="0"/>
              <a:t>Image captioning  &amp; classification </a:t>
            </a:r>
          </a:p>
          <a:p>
            <a:r>
              <a:rPr lang="en-US" dirty="0"/>
              <a:t>Train – Val – Test (75K, 5K, 5K)</a:t>
            </a:r>
          </a:p>
        </p:txBody>
      </p:sp>
    </p:spTree>
    <p:extLst>
      <p:ext uri="{BB962C8B-B14F-4D97-AF65-F5344CB8AC3E}">
        <p14:creationId xmlns:p14="http://schemas.microsoft.com/office/powerpoint/2010/main" val="2335771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D5812D-8287-AA6C-A0CD-B8C893CB8E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7CC4B7-81AA-2DE5-4248-0F5FC05347DF}"/>
              </a:ext>
            </a:extLst>
          </p:cNvPr>
          <p:cNvSpPr>
            <a:spLocks noGrp="1"/>
          </p:cNvSpPr>
          <p:nvPr>
            <p:ph type="title"/>
          </p:nvPr>
        </p:nvSpPr>
        <p:spPr>
          <a:xfrm>
            <a:off x="838200" y="365125"/>
            <a:ext cx="10391778" cy="1325563"/>
          </a:xfrm>
        </p:spPr>
        <p:txBody>
          <a:bodyPr/>
          <a:lstStyle/>
          <a:p>
            <a:r>
              <a:rPr lang="en-US" dirty="0"/>
              <a:t>Dataset</a:t>
            </a:r>
            <a:endParaRPr lang="en-IN" dirty="0"/>
          </a:p>
        </p:txBody>
      </p:sp>
      <p:pic>
        <p:nvPicPr>
          <p:cNvPr id="5" name="Picture 4">
            <a:extLst>
              <a:ext uri="{FF2B5EF4-FFF2-40B4-BE49-F238E27FC236}">
                <a16:creationId xmlns:a16="http://schemas.microsoft.com/office/drawing/2014/main" id="{76272387-C01C-2E99-05B0-A6189ED5B1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81200C13-9A31-B4CA-2DE2-512C436A1B63}"/>
              </a:ext>
            </a:extLst>
          </p:cNvPr>
          <p:cNvSpPr>
            <a:spLocks noGrp="1"/>
          </p:cNvSpPr>
          <p:nvPr>
            <p:ph type="sldNum" sz="quarter" idx="12"/>
          </p:nvPr>
        </p:nvSpPr>
        <p:spPr/>
        <p:txBody>
          <a:bodyPr/>
          <a:lstStyle/>
          <a:p>
            <a:fld id="{1DFBB4D5-A254-497C-8800-325BFC8980A0}" type="slidenum">
              <a:rPr lang="en-IN" smtClean="0"/>
              <a:t>21</a:t>
            </a:fld>
            <a:endParaRPr lang="en-IN" dirty="0"/>
          </a:p>
        </p:txBody>
      </p:sp>
      <p:pic>
        <p:nvPicPr>
          <p:cNvPr id="8" name="Picture 7">
            <a:extLst>
              <a:ext uri="{FF2B5EF4-FFF2-40B4-BE49-F238E27FC236}">
                <a16:creationId xmlns:a16="http://schemas.microsoft.com/office/drawing/2014/main" id="{D9185DAF-AD9F-481F-05CD-632F5DF919DD}"/>
              </a:ext>
            </a:extLst>
          </p:cNvPr>
          <p:cNvPicPr>
            <a:picLocks noChangeAspect="1"/>
          </p:cNvPicPr>
          <p:nvPr/>
        </p:nvPicPr>
        <p:blipFill>
          <a:blip r:embed="rId3"/>
          <a:stretch>
            <a:fillRect/>
          </a:stretch>
        </p:blipFill>
        <p:spPr>
          <a:xfrm>
            <a:off x="1129676" y="4779663"/>
            <a:ext cx="9518922" cy="1584726"/>
          </a:xfrm>
          <a:prstGeom prst="rect">
            <a:avLst/>
          </a:prstGeom>
        </p:spPr>
      </p:pic>
      <p:pic>
        <p:nvPicPr>
          <p:cNvPr id="6" name="Picture 5">
            <a:extLst>
              <a:ext uri="{FF2B5EF4-FFF2-40B4-BE49-F238E27FC236}">
                <a16:creationId xmlns:a16="http://schemas.microsoft.com/office/drawing/2014/main" id="{80945F0A-D68D-3FF6-4A81-D54C88F5975C}"/>
              </a:ext>
            </a:extLst>
          </p:cNvPr>
          <p:cNvPicPr>
            <a:picLocks noChangeAspect="1"/>
          </p:cNvPicPr>
          <p:nvPr/>
        </p:nvPicPr>
        <p:blipFill>
          <a:blip r:embed="rId4"/>
          <a:stretch>
            <a:fillRect/>
          </a:stretch>
        </p:blipFill>
        <p:spPr>
          <a:xfrm>
            <a:off x="5355305" y="1285974"/>
            <a:ext cx="6836695" cy="3718069"/>
          </a:xfrm>
          <a:prstGeom prst="rect">
            <a:avLst/>
          </a:prstGeom>
        </p:spPr>
      </p:pic>
      <p:sp>
        <p:nvSpPr>
          <p:cNvPr id="11" name="TextBox 10">
            <a:extLst>
              <a:ext uri="{FF2B5EF4-FFF2-40B4-BE49-F238E27FC236}">
                <a16:creationId xmlns:a16="http://schemas.microsoft.com/office/drawing/2014/main" id="{89423FAC-DC07-75FA-0BC9-FC5A80F9A3AA}"/>
              </a:ext>
            </a:extLst>
          </p:cNvPr>
          <p:cNvSpPr txBox="1"/>
          <p:nvPr/>
        </p:nvSpPr>
        <p:spPr>
          <a:xfrm>
            <a:off x="622425" y="2797808"/>
            <a:ext cx="3656869" cy="1754326"/>
          </a:xfrm>
          <a:prstGeom prst="rect">
            <a:avLst/>
          </a:prstGeom>
          <a:noFill/>
        </p:spPr>
        <p:txBody>
          <a:bodyPr wrap="square">
            <a:spAutoFit/>
          </a:bodyPr>
          <a:lstStyle/>
          <a:p>
            <a:pPr algn="just"/>
            <a:r>
              <a:rPr lang="en-US" dirty="0"/>
              <a:t>Rajput, P.S. and Aneja, S., 2021. </a:t>
            </a:r>
            <a:r>
              <a:rPr lang="en-US" dirty="0" err="1"/>
              <a:t>IndoFashion</a:t>
            </a:r>
            <a:r>
              <a:rPr lang="en-US" dirty="0"/>
              <a:t>: Apparel classification for Indian ethnic clothes. In </a:t>
            </a:r>
            <a:r>
              <a:rPr lang="en-US" i="1" dirty="0"/>
              <a:t>Proceedings of the IEEE/CVF conference on computer vision and pattern recognition</a:t>
            </a:r>
            <a:r>
              <a:rPr lang="en-US" dirty="0"/>
              <a:t> (pp. 3935-3939).</a:t>
            </a:r>
            <a:endParaRPr lang="en-IN" dirty="0"/>
          </a:p>
        </p:txBody>
      </p:sp>
      <p:graphicFrame>
        <p:nvGraphicFramePr>
          <p:cNvPr id="7" name="Table 6">
            <a:extLst>
              <a:ext uri="{FF2B5EF4-FFF2-40B4-BE49-F238E27FC236}">
                <a16:creationId xmlns:a16="http://schemas.microsoft.com/office/drawing/2014/main" id="{B1D3ECF5-5352-13EF-88A8-0AD0C9DF8D80}"/>
              </a:ext>
            </a:extLst>
          </p:cNvPr>
          <p:cNvGraphicFramePr>
            <a:graphicFrameLocks noGrp="1"/>
          </p:cNvGraphicFramePr>
          <p:nvPr>
            <p:extLst>
              <p:ext uri="{D42A27DB-BD31-4B8C-83A1-F6EECF244321}">
                <p14:modId xmlns:p14="http://schemas.microsoft.com/office/powerpoint/2010/main" val="2461477200"/>
              </p:ext>
            </p:extLst>
          </p:nvPr>
        </p:nvGraphicFramePr>
        <p:xfrm>
          <a:off x="622425" y="1472245"/>
          <a:ext cx="5710057" cy="1294412"/>
        </p:xfrm>
        <a:graphic>
          <a:graphicData uri="http://schemas.openxmlformats.org/drawingml/2006/table">
            <a:tbl>
              <a:tblPr firstRow="1" bandRow="1">
                <a:tableStyleId>{5C22544A-7EE6-4342-B048-85BDC9FD1C3A}</a:tableStyleId>
              </a:tblPr>
              <a:tblGrid>
                <a:gridCol w="1282416">
                  <a:extLst>
                    <a:ext uri="{9D8B030D-6E8A-4147-A177-3AD203B41FA5}">
                      <a16:colId xmlns:a16="http://schemas.microsoft.com/office/drawing/2014/main" val="218132091"/>
                    </a:ext>
                  </a:extLst>
                </a:gridCol>
                <a:gridCol w="678002">
                  <a:extLst>
                    <a:ext uri="{9D8B030D-6E8A-4147-A177-3AD203B41FA5}">
                      <a16:colId xmlns:a16="http://schemas.microsoft.com/office/drawing/2014/main" val="189629736"/>
                    </a:ext>
                  </a:extLst>
                </a:gridCol>
                <a:gridCol w="1450109">
                  <a:extLst>
                    <a:ext uri="{9D8B030D-6E8A-4147-A177-3AD203B41FA5}">
                      <a16:colId xmlns:a16="http://schemas.microsoft.com/office/drawing/2014/main" val="3190891163"/>
                    </a:ext>
                  </a:extLst>
                </a:gridCol>
                <a:gridCol w="932873">
                  <a:extLst>
                    <a:ext uri="{9D8B030D-6E8A-4147-A177-3AD203B41FA5}">
                      <a16:colId xmlns:a16="http://schemas.microsoft.com/office/drawing/2014/main" val="33616868"/>
                    </a:ext>
                  </a:extLst>
                </a:gridCol>
                <a:gridCol w="1366657">
                  <a:extLst>
                    <a:ext uri="{9D8B030D-6E8A-4147-A177-3AD203B41FA5}">
                      <a16:colId xmlns:a16="http://schemas.microsoft.com/office/drawing/2014/main" val="2863264942"/>
                    </a:ext>
                  </a:extLst>
                </a:gridCol>
              </a:tblGrid>
              <a:tr h="493396">
                <a:tc>
                  <a:txBody>
                    <a:bodyPr/>
                    <a:lstStyle/>
                    <a:p>
                      <a:r>
                        <a:rPr lang="en-US" dirty="0"/>
                        <a:t>Name</a:t>
                      </a:r>
                      <a:endParaRPr lang="en-IN" dirty="0"/>
                    </a:p>
                  </a:txBody>
                  <a:tcPr/>
                </a:tc>
                <a:tc>
                  <a:txBody>
                    <a:bodyPr/>
                    <a:lstStyle/>
                    <a:p>
                      <a:r>
                        <a:rPr lang="en-US" dirty="0"/>
                        <a:t># of </a:t>
                      </a:r>
                      <a:r>
                        <a:rPr lang="en-US" dirty="0" err="1"/>
                        <a:t>img</a:t>
                      </a:r>
                      <a:endParaRPr lang="en-IN" dirty="0"/>
                    </a:p>
                  </a:txBody>
                  <a:tcPr/>
                </a:tc>
                <a:tc>
                  <a:txBody>
                    <a:bodyPr/>
                    <a:lstStyle/>
                    <a:p>
                      <a:r>
                        <a:rPr lang="en-US" dirty="0"/>
                        <a:t>Task</a:t>
                      </a:r>
                      <a:endParaRPr lang="en-IN" dirty="0"/>
                    </a:p>
                  </a:txBody>
                  <a:tcPr/>
                </a:tc>
                <a:tc>
                  <a:txBody>
                    <a:bodyPr/>
                    <a:lstStyle/>
                    <a:p>
                      <a:r>
                        <a:rPr lang="en-US" dirty="0"/>
                        <a:t>Classes</a:t>
                      </a:r>
                      <a:endParaRPr lang="en-IN" dirty="0"/>
                    </a:p>
                  </a:txBody>
                  <a:tcPr/>
                </a:tc>
                <a:tc>
                  <a:txBody>
                    <a:bodyPr/>
                    <a:lstStyle/>
                    <a:p>
                      <a:r>
                        <a:rPr lang="en-US" dirty="0"/>
                        <a:t># of annotations</a:t>
                      </a:r>
                      <a:endParaRPr lang="en-IN" dirty="0"/>
                    </a:p>
                  </a:txBody>
                  <a:tcPr/>
                </a:tc>
                <a:extLst>
                  <a:ext uri="{0D108BD9-81ED-4DB2-BD59-A6C34878D82A}">
                    <a16:rowId xmlns:a16="http://schemas.microsoft.com/office/drawing/2014/main" val="1236473839"/>
                  </a:ext>
                </a:extLst>
              </a:tr>
              <a:tr h="654332">
                <a:tc>
                  <a:txBody>
                    <a:bodyPr/>
                    <a:lstStyle/>
                    <a:p>
                      <a:r>
                        <a:rPr lang="en-US" dirty="0" err="1"/>
                        <a:t>IndoFashion</a:t>
                      </a:r>
                      <a:endParaRPr lang="en-IN" dirty="0"/>
                    </a:p>
                  </a:txBody>
                  <a:tcPr/>
                </a:tc>
                <a:tc>
                  <a:txBody>
                    <a:bodyPr/>
                    <a:lstStyle/>
                    <a:p>
                      <a:r>
                        <a:rPr lang="en-US" dirty="0"/>
                        <a:t>~80K</a:t>
                      </a:r>
                      <a:endParaRPr lang="en-IN" dirty="0"/>
                    </a:p>
                  </a:txBody>
                  <a:tcPr/>
                </a:tc>
                <a:tc>
                  <a:txBody>
                    <a:bodyPr/>
                    <a:lstStyle/>
                    <a:p>
                      <a:r>
                        <a:rPr lang="en-US" dirty="0"/>
                        <a:t>Captioning &amp; Classification</a:t>
                      </a:r>
                      <a:endParaRPr lang="en-IN" dirty="0"/>
                    </a:p>
                  </a:txBody>
                  <a:tcPr/>
                </a:tc>
                <a:tc>
                  <a:txBody>
                    <a:bodyPr/>
                    <a:lstStyle/>
                    <a:p>
                      <a:pPr algn="ctr"/>
                      <a:r>
                        <a:rPr lang="en-US" dirty="0"/>
                        <a:t>15</a:t>
                      </a:r>
                      <a:endParaRPr lang="en-IN" dirty="0"/>
                    </a:p>
                  </a:txBody>
                  <a:tcPr/>
                </a:tc>
                <a:tc>
                  <a:txBody>
                    <a:bodyPr/>
                    <a:lstStyle/>
                    <a:p>
                      <a:r>
                        <a:rPr lang="en-US" dirty="0"/>
                        <a:t>80K captions</a:t>
                      </a:r>
                      <a:endParaRPr lang="en-IN" dirty="0"/>
                    </a:p>
                  </a:txBody>
                  <a:tcPr/>
                </a:tc>
                <a:extLst>
                  <a:ext uri="{0D108BD9-81ED-4DB2-BD59-A6C34878D82A}">
                    <a16:rowId xmlns:a16="http://schemas.microsoft.com/office/drawing/2014/main" val="537399529"/>
                  </a:ext>
                </a:extLst>
              </a:tr>
            </a:tbl>
          </a:graphicData>
        </a:graphic>
      </p:graphicFrame>
    </p:spTree>
    <p:extLst>
      <p:ext uri="{BB962C8B-B14F-4D97-AF65-F5344CB8AC3E}">
        <p14:creationId xmlns:p14="http://schemas.microsoft.com/office/powerpoint/2010/main" val="6157636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A0B29A-C55F-C8DB-8CE9-D43AC6A5D9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47CCBD-00D0-AF46-1E33-DB167D6B969B}"/>
              </a:ext>
            </a:extLst>
          </p:cNvPr>
          <p:cNvSpPr>
            <a:spLocks noGrp="1"/>
          </p:cNvSpPr>
          <p:nvPr>
            <p:ph type="title"/>
          </p:nvPr>
        </p:nvSpPr>
        <p:spPr>
          <a:xfrm>
            <a:off x="838200" y="365125"/>
            <a:ext cx="10391778" cy="1325563"/>
          </a:xfrm>
        </p:spPr>
        <p:txBody>
          <a:bodyPr/>
          <a:lstStyle/>
          <a:p>
            <a:r>
              <a:rPr lang="en-US" dirty="0"/>
              <a:t>Experiment (Blip Captioning Results)</a:t>
            </a:r>
            <a:endParaRPr lang="en-IN" dirty="0"/>
          </a:p>
        </p:txBody>
      </p:sp>
      <p:pic>
        <p:nvPicPr>
          <p:cNvPr id="5" name="Picture 4">
            <a:extLst>
              <a:ext uri="{FF2B5EF4-FFF2-40B4-BE49-F238E27FC236}">
                <a16:creationId xmlns:a16="http://schemas.microsoft.com/office/drawing/2014/main" id="{8CF97C41-C118-B867-872C-49758ACFA2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7DEBAB85-8C4F-5C51-97EC-0F1FB3BFF0F8}"/>
              </a:ext>
            </a:extLst>
          </p:cNvPr>
          <p:cNvSpPr>
            <a:spLocks noGrp="1"/>
          </p:cNvSpPr>
          <p:nvPr>
            <p:ph type="sldNum" sz="quarter" idx="12"/>
          </p:nvPr>
        </p:nvSpPr>
        <p:spPr/>
        <p:txBody>
          <a:bodyPr/>
          <a:lstStyle/>
          <a:p>
            <a:fld id="{1DFBB4D5-A254-497C-8800-325BFC8980A0}" type="slidenum">
              <a:rPr lang="en-IN" smtClean="0"/>
              <a:t>22</a:t>
            </a:fld>
            <a:endParaRPr lang="en-IN" dirty="0"/>
          </a:p>
        </p:txBody>
      </p:sp>
      <p:sp>
        <p:nvSpPr>
          <p:cNvPr id="7" name="TextBox 6">
            <a:extLst>
              <a:ext uri="{FF2B5EF4-FFF2-40B4-BE49-F238E27FC236}">
                <a16:creationId xmlns:a16="http://schemas.microsoft.com/office/drawing/2014/main" id="{937DE955-1063-CB8B-57C7-F9A4F45EA708}"/>
              </a:ext>
            </a:extLst>
          </p:cNvPr>
          <p:cNvSpPr txBox="1"/>
          <p:nvPr/>
        </p:nvSpPr>
        <p:spPr>
          <a:xfrm>
            <a:off x="9017471" y="1305576"/>
            <a:ext cx="1834554" cy="369332"/>
          </a:xfrm>
          <a:prstGeom prst="rect">
            <a:avLst/>
          </a:prstGeom>
          <a:noFill/>
        </p:spPr>
        <p:txBody>
          <a:bodyPr wrap="square" rtlCol="0">
            <a:spAutoFit/>
          </a:bodyPr>
          <a:lstStyle/>
          <a:p>
            <a:r>
              <a:rPr lang="en-US" dirty="0"/>
              <a:t>Greedy decoding </a:t>
            </a:r>
            <a:endParaRPr lang="en-IN" dirty="0"/>
          </a:p>
        </p:txBody>
      </p:sp>
      <p:graphicFrame>
        <p:nvGraphicFramePr>
          <p:cNvPr id="8" name="Table 7">
            <a:extLst>
              <a:ext uri="{FF2B5EF4-FFF2-40B4-BE49-F238E27FC236}">
                <a16:creationId xmlns:a16="http://schemas.microsoft.com/office/drawing/2014/main" id="{975E806A-0E6B-AEA8-562E-6DCE069C21FA}"/>
              </a:ext>
            </a:extLst>
          </p:cNvPr>
          <p:cNvGraphicFramePr>
            <a:graphicFrameLocks noGrp="1"/>
          </p:cNvGraphicFramePr>
          <p:nvPr>
            <p:extLst>
              <p:ext uri="{D42A27DB-BD31-4B8C-83A1-F6EECF244321}">
                <p14:modId xmlns:p14="http://schemas.microsoft.com/office/powerpoint/2010/main" val="1406963435"/>
              </p:ext>
            </p:extLst>
          </p:nvPr>
        </p:nvGraphicFramePr>
        <p:xfrm>
          <a:off x="838200" y="1733550"/>
          <a:ext cx="10013825" cy="4650154"/>
        </p:xfrm>
        <a:graphic>
          <a:graphicData uri="http://schemas.openxmlformats.org/drawingml/2006/table">
            <a:tbl>
              <a:tblPr>
                <a:tableStyleId>{5C22544A-7EE6-4342-B048-85BDC9FD1C3A}</a:tableStyleId>
              </a:tblPr>
              <a:tblGrid>
                <a:gridCol w="2173482">
                  <a:extLst>
                    <a:ext uri="{9D8B030D-6E8A-4147-A177-3AD203B41FA5}">
                      <a16:colId xmlns:a16="http://schemas.microsoft.com/office/drawing/2014/main" val="3882257295"/>
                    </a:ext>
                  </a:extLst>
                </a:gridCol>
                <a:gridCol w="2365392">
                  <a:extLst>
                    <a:ext uri="{9D8B030D-6E8A-4147-A177-3AD203B41FA5}">
                      <a16:colId xmlns:a16="http://schemas.microsoft.com/office/drawing/2014/main" val="4255244263"/>
                    </a:ext>
                  </a:extLst>
                </a:gridCol>
                <a:gridCol w="2126195">
                  <a:extLst>
                    <a:ext uri="{9D8B030D-6E8A-4147-A177-3AD203B41FA5}">
                      <a16:colId xmlns:a16="http://schemas.microsoft.com/office/drawing/2014/main" val="1634577540"/>
                    </a:ext>
                  </a:extLst>
                </a:gridCol>
                <a:gridCol w="1780688">
                  <a:extLst>
                    <a:ext uri="{9D8B030D-6E8A-4147-A177-3AD203B41FA5}">
                      <a16:colId xmlns:a16="http://schemas.microsoft.com/office/drawing/2014/main" val="3026024445"/>
                    </a:ext>
                  </a:extLst>
                </a:gridCol>
                <a:gridCol w="1568068">
                  <a:extLst>
                    <a:ext uri="{9D8B030D-6E8A-4147-A177-3AD203B41FA5}">
                      <a16:colId xmlns:a16="http://schemas.microsoft.com/office/drawing/2014/main" val="1596210001"/>
                    </a:ext>
                  </a:extLst>
                </a:gridCol>
              </a:tblGrid>
              <a:tr h="422323">
                <a:tc>
                  <a:txBody>
                    <a:bodyPr/>
                    <a:lstStyle/>
                    <a:p>
                      <a:pPr algn="l"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Image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B w="12700" cmpd="sng">
                      <a:noFill/>
                    </a:lnB>
                  </a:tcPr>
                </a:tc>
                <a:tc>
                  <a:txBody>
                    <a:bodyPr/>
                    <a:lstStyle/>
                    <a:p>
                      <a:pPr lvl="0" algn="l"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Ground Truth</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Generated</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BLEU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chrF</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2694093744"/>
                  </a:ext>
                </a:extLst>
              </a:tr>
              <a:tr h="733631">
                <a:tc>
                  <a:txBody>
                    <a:bodyPr/>
                    <a:lstStyle/>
                    <a:p>
                      <a:pPr algn="l"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pink sari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L w="12700" cmpd="sng">
                      <a:noFill/>
                    </a:lnL>
                  </a:tcPr>
                </a:tc>
                <a:tc>
                  <a:txBody>
                    <a:bodyPr/>
                    <a:lstStyle/>
                    <a:p>
                      <a:pPr algn="l" fontAlgn="b">
                        <a:buNone/>
                      </a:pPr>
                      <a:r>
                        <a:rPr lang="en-IN" sz="1600" b="0" u="none" strike="noStrike" cap="none" spc="0">
                          <a:ln w="0"/>
                          <a:solidFill>
                            <a:schemeClr val="accent1"/>
                          </a:solidFill>
                          <a:effectLst>
                            <a:outerShdw blurRad="38100" dist="25400" dir="5400000" algn="ctr" rotWithShape="0">
                              <a:srgbClr val="6E747A">
                                <a:alpha val="43000"/>
                              </a:srgbClr>
                            </a:outerShdw>
                          </a:effectLst>
                        </a:rPr>
                        <a:t>a woman in a pink sari sari</a:t>
                      </a:r>
                      <a:endPar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a:ln w="0"/>
                          <a:solidFill>
                            <a:schemeClr val="accent1"/>
                          </a:solidFill>
                          <a:effectLst>
                            <a:outerShdw blurRad="38100" dist="25400" dir="5400000" algn="ctr" rotWithShape="0">
                              <a:srgbClr val="6E747A">
                                <a:alpha val="43000"/>
                              </a:srgbClr>
                            </a:outerShdw>
                          </a:effectLst>
                        </a:rPr>
                        <a:t>0.0699</a:t>
                      </a:r>
                      <a:endPar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0.6726</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3898959852"/>
                  </a:ext>
                </a:extLst>
              </a:tr>
              <a:tr h="1178984">
                <a:tc>
                  <a:txBody>
                    <a:bodyPr/>
                    <a:lstStyle/>
                    <a:p>
                      <a:pPr algn="l"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T w="12700" cmpd="sng">
                      <a:noFill/>
                    </a:lnT>
                  </a:tcPr>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white kurta</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a man in a white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r>
                        <a:rPr lang="en-IN" sz="1600" b="0" u="none" strike="noStrike" cap="none" spc="0" dirty="0">
                          <a:ln w="0"/>
                          <a:solidFill>
                            <a:schemeClr val="accent1"/>
                          </a:solidFill>
                          <a:effectLst>
                            <a:outerShdw blurRad="38100" dist="25400" dir="5400000" algn="ctr" rotWithShape="0">
                              <a:srgbClr val="6E747A">
                                <a:alpha val="43000"/>
                              </a:srgbClr>
                            </a:outerShdw>
                          </a:effectLst>
                        </a:rPr>
                        <a:t> </a:t>
                      </a:r>
                      <a:r>
                        <a:rPr lang="en-IN" sz="1600" b="0" u="none" strike="noStrike" cap="none" spc="0" dirty="0" err="1">
                          <a:ln w="0"/>
                          <a:solidFill>
                            <a:schemeClr val="accent1"/>
                          </a:solidFill>
                          <a:effectLst>
                            <a:outerShdw blurRad="38100" dist="25400" dir="5400000" algn="ctr" rotWithShape="0">
                              <a:srgbClr val="6E747A">
                                <a:alpha val="43000"/>
                              </a:srgbClr>
                            </a:outerShdw>
                          </a:effectLst>
                        </a:rPr>
                        <a:t>kurt</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a:ln w="0"/>
                          <a:solidFill>
                            <a:schemeClr val="accent1"/>
                          </a:solidFill>
                          <a:effectLst>
                            <a:outerShdw blurRad="38100" dist="25400" dir="5400000" algn="ctr" rotWithShape="0">
                              <a:srgbClr val="6E747A">
                                <a:alpha val="43000"/>
                              </a:srgbClr>
                            </a:outerShdw>
                          </a:effectLst>
                        </a:rPr>
                        <a:t>0.0091</a:t>
                      </a:r>
                      <a:endPar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0.3192</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2367947936"/>
                  </a:ext>
                </a:extLst>
              </a:tr>
              <a:tr h="998034">
                <a:tc>
                  <a:txBody>
                    <a:bodyPr/>
                    <a:lstStyle/>
                    <a:p>
                      <a:pPr algn="l"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green and white sherwani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u="none" strike="noStrike" cap="none" spc="0" dirty="0">
                          <a:ln w="0"/>
                          <a:solidFill>
                            <a:schemeClr val="accent1"/>
                          </a:solidFill>
                          <a:effectLst>
                            <a:outerShdw blurRad="38100" dist="25400" dir="5400000" algn="ctr" rotWithShape="0">
                              <a:srgbClr val="6E747A">
                                <a:alpha val="43000"/>
                              </a:srgbClr>
                            </a:outerShdw>
                          </a:effectLst>
                        </a:rPr>
                        <a:t>a man in a green and white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a:t>
                      </a:r>
                      <a:r>
                        <a:rPr lang="en-US" sz="1600" b="0" u="none" strike="noStrike" cap="none" spc="0" dirty="0" err="1">
                          <a:ln w="0"/>
                          <a:solidFill>
                            <a:schemeClr val="accent1"/>
                          </a:solidFill>
                          <a:effectLst>
                            <a:outerShdw blurRad="38100" dist="25400" dir="5400000" algn="ctr" rotWithShape="0">
                              <a:srgbClr val="6E747A">
                                <a:alpha val="43000"/>
                              </a:srgbClr>
                            </a:outerShdw>
                          </a:effectLst>
                        </a:rPr>
                        <a:t>sher</a:t>
                      </a:r>
                      <a:r>
                        <a:rPr lang="en-US" sz="1600" b="0" u="none" strike="noStrike" cap="none" spc="0" dirty="0">
                          <a:ln w="0"/>
                          <a:solidFill>
                            <a:schemeClr val="accent1"/>
                          </a:solidFill>
                          <a:effectLst>
                            <a:outerShdw blurRad="38100" dist="25400" dir="5400000" algn="ctr" rotWithShape="0">
                              <a:srgbClr val="6E747A">
                                <a:alpha val="43000"/>
                              </a:srgbClr>
                            </a:outerShdw>
                          </a:effectLst>
                        </a:rPr>
                        <a:t> she</a:t>
                      </a:r>
                      <a:endPar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0.0535</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0.5726</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1320567230"/>
                  </a:ext>
                </a:extLst>
              </a:tr>
              <a:tr h="525327">
                <a:tc>
                  <a:txBody>
                    <a:bodyPr/>
                    <a:lstStyle/>
                    <a:p>
                      <a:pPr algn="l"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yellow sari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it-IT" sz="1600" b="0" u="none" strike="noStrike" cap="none" spc="0" dirty="0">
                          <a:ln w="0"/>
                          <a:solidFill>
                            <a:schemeClr val="accent1"/>
                          </a:solidFill>
                          <a:effectLst>
                            <a:outerShdw blurRad="38100" dist="25400" dir="5400000" algn="ctr" rotWithShape="0">
                              <a:srgbClr val="6E747A">
                                <a:alpha val="43000"/>
                              </a:srgbClr>
                            </a:outerShdw>
                          </a:effectLst>
                        </a:rPr>
                        <a:t>yellow polka printed sari sari</a:t>
                      </a:r>
                      <a:endParaRPr lang="it-IT"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0.0639</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0.4486</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1046936876"/>
                  </a:ext>
                </a:extLst>
              </a:tr>
              <a:tr h="791855">
                <a:tc>
                  <a:txBody>
                    <a:bodyPr/>
                    <a:lstStyle/>
                    <a:p>
                      <a:pPr algn="l"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black suit</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u="none" strike="noStrike" cap="none" spc="0" dirty="0">
                          <a:ln w="0"/>
                          <a:solidFill>
                            <a:schemeClr val="accent1"/>
                          </a:solidFill>
                          <a:effectLst>
                            <a:outerShdw blurRad="38100" dist="25400" dir="5400000" algn="ctr" rotWithShape="0">
                              <a:srgbClr val="6E747A">
                                <a:alpha val="43000"/>
                              </a:srgbClr>
                            </a:outerShdw>
                          </a:effectLst>
                        </a:rPr>
                        <a:t>a man in a black suit standing in front of a table</a:t>
                      </a:r>
                      <a:endPar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0.036</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0.5169</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3818154053"/>
                  </a:ext>
                </a:extLst>
              </a:tr>
            </a:tbl>
          </a:graphicData>
        </a:graphic>
      </p:graphicFrame>
      <p:pic>
        <p:nvPicPr>
          <p:cNvPr id="16" name="Picture 15" descr="A person in a pink and gold sari&#10;&#10;AI-generated content may be incorrect.">
            <a:extLst>
              <a:ext uri="{FF2B5EF4-FFF2-40B4-BE49-F238E27FC236}">
                <a16:creationId xmlns:a16="http://schemas.microsoft.com/office/drawing/2014/main" id="{86E02E3E-38F6-1DCA-0FE9-CA55A3AC47E4}"/>
              </a:ext>
            </a:extLst>
          </p:cNvPr>
          <p:cNvPicPr>
            <a:picLocks noChangeAspect="1"/>
          </p:cNvPicPr>
          <p:nvPr/>
        </p:nvPicPr>
        <p:blipFill>
          <a:blip r:embed="rId3"/>
          <a:stretch>
            <a:fillRect/>
          </a:stretch>
        </p:blipFill>
        <p:spPr>
          <a:xfrm>
            <a:off x="1658004" y="2194560"/>
            <a:ext cx="380696" cy="743359"/>
          </a:xfrm>
          <a:prstGeom prst="rect">
            <a:avLst/>
          </a:prstGeom>
        </p:spPr>
      </p:pic>
      <p:pic>
        <p:nvPicPr>
          <p:cNvPr id="18" name="Picture 17" descr="A person in white clothes&#10;&#10;AI-generated content may be incorrect.">
            <a:extLst>
              <a:ext uri="{FF2B5EF4-FFF2-40B4-BE49-F238E27FC236}">
                <a16:creationId xmlns:a16="http://schemas.microsoft.com/office/drawing/2014/main" id="{BBAB75C8-A71D-E793-7977-BCDDC386D6D2}"/>
              </a:ext>
            </a:extLst>
          </p:cNvPr>
          <p:cNvPicPr>
            <a:picLocks noChangeAspect="1"/>
          </p:cNvPicPr>
          <p:nvPr/>
        </p:nvPicPr>
        <p:blipFill>
          <a:blip r:embed="rId4"/>
          <a:stretch>
            <a:fillRect/>
          </a:stretch>
        </p:blipFill>
        <p:spPr>
          <a:xfrm>
            <a:off x="1493609" y="2980944"/>
            <a:ext cx="761238" cy="1014984"/>
          </a:xfrm>
          <a:prstGeom prst="rect">
            <a:avLst/>
          </a:prstGeom>
        </p:spPr>
      </p:pic>
      <p:pic>
        <p:nvPicPr>
          <p:cNvPr id="20" name="Picture 19" descr="A person in a green and white outfit&#10;&#10;AI-generated content may be incorrect.">
            <a:extLst>
              <a:ext uri="{FF2B5EF4-FFF2-40B4-BE49-F238E27FC236}">
                <a16:creationId xmlns:a16="http://schemas.microsoft.com/office/drawing/2014/main" id="{5151853B-BFB4-B5D4-D1C0-A42782636B38}"/>
              </a:ext>
            </a:extLst>
          </p:cNvPr>
          <p:cNvPicPr>
            <a:picLocks noChangeAspect="1"/>
          </p:cNvPicPr>
          <p:nvPr/>
        </p:nvPicPr>
        <p:blipFill>
          <a:blip r:embed="rId5"/>
          <a:stretch>
            <a:fillRect/>
          </a:stretch>
        </p:blipFill>
        <p:spPr>
          <a:xfrm>
            <a:off x="1499979" y="4038953"/>
            <a:ext cx="754868" cy="1006491"/>
          </a:xfrm>
          <a:prstGeom prst="rect">
            <a:avLst/>
          </a:prstGeom>
        </p:spPr>
      </p:pic>
      <p:pic>
        <p:nvPicPr>
          <p:cNvPr id="22" name="Picture 21" descr="A person in a yellow dress&#10;&#10;AI-generated content may be incorrect.">
            <a:extLst>
              <a:ext uri="{FF2B5EF4-FFF2-40B4-BE49-F238E27FC236}">
                <a16:creationId xmlns:a16="http://schemas.microsoft.com/office/drawing/2014/main" id="{A5738EAA-E789-0F6E-3F83-5243F01ADA5A}"/>
              </a:ext>
            </a:extLst>
          </p:cNvPr>
          <p:cNvPicPr>
            <a:picLocks noChangeAspect="1"/>
          </p:cNvPicPr>
          <p:nvPr/>
        </p:nvPicPr>
        <p:blipFill>
          <a:blip r:embed="rId6"/>
          <a:stretch>
            <a:fillRect/>
          </a:stretch>
        </p:blipFill>
        <p:spPr>
          <a:xfrm>
            <a:off x="1661961" y="5045444"/>
            <a:ext cx="424534" cy="656259"/>
          </a:xfrm>
          <a:prstGeom prst="rect">
            <a:avLst/>
          </a:prstGeom>
        </p:spPr>
      </p:pic>
      <p:pic>
        <p:nvPicPr>
          <p:cNvPr id="24" name="Picture 23">
            <a:extLst>
              <a:ext uri="{FF2B5EF4-FFF2-40B4-BE49-F238E27FC236}">
                <a16:creationId xmlns:a16="http://schemas.microsoft.com/office/drawing/2014/main" id="{686AD70F-289C-C59A-CC48-C3DB8DB0109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74228" y="5617029"/>
            <a:ext cx="268159" cy="809537"/>
          </a:xfrm>
          <a:prstGeom prst="rect">
            <a:avLst/>
          </a:prstGeom>
        </p:spPr>
      </p:pic>
    </p:spTree>
    <p:extLst>
      <p:ext uri="{BB962C8B-B14F-4D97-AF65-F5344CB8AC3E}">
        <p14:creationId xmlns:p14="http://schemas.microsoft.com/office/powerpoint/2010/main" val="2170201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1E2FD1-414D-1701-CBE1-EF417B19B0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12FC70-821F-476E-718A-01C24D821F41}"/>
              </a:ext>
            </a:extLst>
          </p:cNvPr>
          <p:cNvSpPr>
            <a:spLocks noGrp="1"/>
          </p:cNvSpPr>
          <p:nvPr>
            <p:ph type="title"/>
          </p:nvPr>
        </p:nvSpPr>
        <p:spPr>
          <a:xfrm>
            <a:off x="838200" y="365125"/>
            <a:ext cx="10391778" cy="1325563"/>
          </a:xfrm>
        </p:spPr>
        <p:txBody>
          <a:bodyPr/>
          <a:lstStyle/>
          <a:p>
            <a:r>
              <a:rPr lang="en-US" dirty="0"/>
              <a:t>Experiment (Blip Captioning Results)</a:t>
            </a:r>
            <a:endParaRPr lang="en-IN" dirty="0"/>
          </a:p>
        </p:txBody>
      </p:sp>
      <p:pic>
        <p:nvPicPr>
          <p:cNvPr id="5" name="Picture 4">
            <a:extLst>
              <a:ext uri="{FF2B5EF4-FFF2-40B4-BE49-F238E27FC236}">
                <a16:creationId xmlns:a16="http://schemas.microsoft.com/office/drawing/2014/main" id="{84DC4BD1-B683-5F75-9E35-184C660975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A2FF4A9B-D8F8-DD9C-E015-66BB20DA982D}"/>
              </a:ext>
            </a:extLst>
          </p:cNvPr>
          <p:cNvSpPr>
            <a:spLocks noGrp="1"/>
          </p:cNvSpPr>
          <p:nvPr>
            <p:ph type="sldNum" sz="quarter" idx="12"/>
          </p:nvPr>
        </p:nvSpPr>
        <p:spPr/>
        <p:txBody>
          <a:bodyPr/>
          <a:lstStyle/>
          <a:p>
            <a:fld id="{1DFBB4D5-A254-497C-8800-325BFC8980A0}" type="slidenum">
              <a:rPr lang="en-IN" smtClean="0"/>
              <a:t>23</a:t>
            </a:fld>
            <a:endParaRPr lang="en-IN" dirty="0"/>
          </a:p>
        </p:txBody>
      </p:sp>
      <p:sp>
        <p:nvSpPr>
          <p:cNvPr id="7" name="TextBox 6">
            <a:extLst>
              <a:ext uri="{FF2B5EF4-FFF2-40B4-BE49-F238E27FC236}">
                <a16:creationId xmlns:a16="http://schemas.microsoft.com/office/drawing/2014/main" id="{65580312-5969-7500-7AE9-23A551753253}"/>
              </a:ext>
            </a:extLst>
          </p:cNvPr>
          <p:cNvSpPr txBox="1"/>
          <p:nvPr/>
        </p:nvSpPr>
        <p:spPr>
          <a:xfrm>
            <a:off x="7420585" y="1364218"/>
            <a:ext cx="3431440" cy="369332"/>
          </a:xfrm>
          <a:prstGeom prst="rect">
            <a:avLst/>
          </a:prstGeom>
          <a:noFill/>
        </p:spPr>
        <p:txBody>
          <a:bodyPr wrap="square" rtlCol="0">
            <a:spAutoFit/>
          </a:bodyPr>
          <a:lstStyle/>
          <a:p>
            <a:r>
              <a:rPr lang="en-US" dirty="0"/>
              <a:t>Top K Decoding : K=10, Temp = 0.5</a:t>
            </a:r>
            <a:endParaRPr lang="en-IN" dirty="0"/>
          </a:p>
        </p:txBody>
      </p:sp>
      <p:graphicFrame>
        <p:nvGraphicFramePr>
          <p:cNvPr id="8" name="Table 7">
            <a:extLst>
              <a:ext uri="{FF2B5EF4-FFF2-40B4-BE49-F238E27FC236}">
                <a16:creationId xmlns:a16="http://schemas.microsoft.com/office/drawing/2014/main" id="{423D490E-0D3D-A704-C2F6-1BF2E7E6C74A}"/>
              </a:ext>
            </a:extLst>
          </p:cNvPr>
          <p:cNvGraphicFramePr>
            <a:graphicFrameLocks noGrp="1"/>
          </p:cNvGraphicFramePr>
          <p:nvPr>
            <p:extLst>
              <p:ext uri="{D42A27DB-BD31-4B8C-83A1-F6EECF244321}">
                <p14:modId xmlns:p14="http://schemas.microsoft.com/office/powerpoint/2010/main" val="3424600121"/>
              </p:ext>
            </p:extLst>
          </p:nvPr>
        </p:nvGraphicFramePr>
        <p:xfrm>
          <a:off x="838200" y="1733550"/>
          <a:ext cx="10013825" cy="4863967"/>
        </p:xfrm>
        <a:graphic>
          <a:graphicData uri="http://schemas.openxmlformats.org/drawingml/2006/table">
            <a:tbl>
              <a:tblPr>
                <a:tableStyleId>{5C22544A-7EE6-4342-B048-85BDC9FD1C3A}</a:tableStyleId>
              </a:tblPr>
              <a:tblGrid>
                <a:gridCol w="2173482">
                  <a:extLst>
                    <a:ext uri="{9D8B030D-6E8A-4147-A177-3AD203B41FA5}">
                      <a16:colId xmlns:a16="http://schemas.microsoft.com/office/drawing/2014/main" val="3882257295"/>
                    </a:ext>
                  </a:extLst>
                </a:gridCol>
                <a:gridCol w="2365392">
                  <a:extLst>
                    <a:ext uri="{9D8B030D-6E8A-4147-A177-3AD203B41FA5}">
                      <a16:colId xmlns:a16="http://schemas.microsoft.com/office/drawing/2014/main" val="4255244263"/>
                    </a:ext>
                  </a:extLst>
                </a:gridCol>
                <a:gridCol w="2126195">
                  <a:extLst>
                    <a:ext uri="{9D8B030D-6E8A-4147-A177-3AD203B41FA5}">
                      <a16:colId xmlns:a16="http://schemas.microsoft.com/office/drawing/2014/main" val="1634577540"/>
                    </a:ext>
                  </a:extLst>
                </a:gridCol>
                <a:gridCol w="1780688">
                  <a:extLst>
                    <a:ext uri="{9D8B030D-6E8A-4147-A177-3AD203B41FA5}">
                      <a16:colId xmlns:a16="http://schemas.microsoft.com/office/drawing/2014/main" val="3026024445"/>
                    </a:ext>
                  </a:extLst>
                </a:gridCol>
                <a:gridCol w="1568068">
                  <a:extLst>
                    <a:ext uri="{9D8B030D-6E8A-4147-A177-3AD203B41FA5}">
                      <a16:colId xmlns:a16="http://schemas.microsoft.com/office/drawing/2014/main" val="1596210001"/>
                    </a:ext>
                  </a:extLst>
                </a:gridCol>
              </a:tblGrid>
              <a:tr h="422323">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Image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B w="12700" cmpd="sng">
                      <a:noFill/>
                    </a:lnB>
                  </a:tcPr>
                </a:tc>
                <a:tc>
                  <a:txBody>
                    <a:bodyPr/>
                    <a:lstStyle/>
                    <a:p>
                      <a:pPr lvl="0"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Ground Truth</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Generated</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BLEU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chrF</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2694093744"/>
                  </a:ext>
                </a:extLst>
              </a:tr>
              <a:tr h="733631">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pink sari</a:t>
                      </a:r>
                    </a:p>
                  </a:txBody>
                  <a:tcPr marL="7620" marR="7620" marT="7620" marB="0" anchor="b">
                    <a:lnL w="12700" cmpd="sng">
                      <a:noFill/>
                    </a:lnL>
                  </a:tcPr>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 woman in a pink sari </a:t>
                      </a:r>
                      <a:r>
                        <a:rPr lang="en-IN"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sari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0.0699</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0.6726</a:t>
                      </a:r>
                    </a:p>
                  </a:txBody>
                  <a:tcPr marL="7620" marR="7620" marT="7620" marB="0" anchor="b"/>
                </a:tc>
                <a:extLst>
                  <a:ext uri="{0D108BD9-81ED-4DB2-BD59-A6C34878D82A}">
                    <a16:rowId xmlns:a16="http://schemas.microsoft.com/office/drawing/2014/main" val="3898959852"/>
                  </a:ext>
                </a:extLst>
              </a:tr>
              <a:tr h="1178984">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T w="12700" cmpd="sng">
                      <a:noFill/>
                    </a:lnT>
                  </a:tcPr>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white kurta</a:t>
                      </a:r>
                    </a:p>
                  </a:txBody>
                  <a:tcPr marL="7620" marR="7620" marT="7620" marB="0" anchor="b"/>
                </a:tc>
                <a:tc>
                  <a:txBody>
                    <a:bodyPr/>
                    <a:lstStyle/>
                    <a:p>
                      <a:pPr algn="l"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standing in front of a green wall</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0.0948</a:t>
                      </a:r>
                    </a:p>
                  </a:txBody>
                  <a:tcPr marL="7620" marR="7620" marT="7620" marB="0" anchor="b"/>
                </a:tc>
                <a:extLst>
                  <a:ext uri="{0D108BD9-81ED-4DB2-BD59-A6C34878D82A}">
                    <a16:rowId xmlns:a16="http://schemas.microsoft.com/office/drawing/2014/main" val="2367947936"/>
                  </a:ext>
                </a:extLst>
              </a:tr>
              <a:tr h="998034">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green and white sherwani</a:t>
                      </a:r>
                    </a:p>
                  </a:txBody>
                  <a:tcPr marL="7620" marR="7620" marT="7620" marB="0" anchor="b"/>
                </a:tc>
                <a:tc>
                  <a:txBody>
                    <a:bodyPr/>
                    <a:lstStyle/>
                    <a:p>
                      <a:pPr algn="l"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 man in a green and white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she</a:t>
                      </a:r>
                    </a:p>
                  </a:txBody>
                  <a:tcPr marL="7620" marR="7620" marT="7620" marB="0" anchor="b"/>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0.0933</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0.7222</a:t>
                      </a:r>
                    </a:p>
                  </a:txBody>
                  <a:tcPr marL="7620" marR="7620" marT="7620" marB="0" anchor="b"/>
                </a:tc>
                <a:extLst>
                  <a:ext uri="{0D108BD9-81ED-4DB2-BD59-A6C34878D82A}">
                    <a16:rowId xmlns:a16="http://schemas.microsoft.com/office/drawing/2014/main" val="1320567230"/>
                  </a:ext>
                </a:extLst>
              </a:tr>
              <a:tr h="525327">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yellow sari</a:t>
                      </a: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 a woman in a yellow dress standing in front of a floral arch</a:t>
                      </a:r>
                    </a:p>
                  </a:txBody>
                  <a:tcPr marL="7620" marR="7620" marT="7620" marB="0" anchor="b"/>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0.0155</a:t>
                      </a:r>
                    </a:p>
                  </a:txBody>
                  <a:tcPr marL="7620" marR="7620" marT="7620" marB="0" anchor="b"/>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0.2715</a:t>
                      </a:r>
                    </a:p>
                  </a:txBody>
                  <a:tcPr marL="7620" marR="7620" marT="7620" marB="0" anchor="b"/>
                </a:tc>
                <a:extLst>
                  <a:ext uri="{0D108BD9-81ED-4DB2-BD59-A6C34878D82A}">
                    <a16:rowId xmlns:a16="http://schemas.microsoft.com/office/drawing/2014/main" val="1046936876"/>
                  </a:ext>
                </a:extLst>
              </a:tr>
              <a:tr h="791855">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black suit</a:t>
                      </a: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standing in a room wearing a suit</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0.024</a:t>
                      </a:r>
                    </a:p>
                  </a:txBody>
                  <a:tcPr marL="7620" marR="7620" marT="7620" marB="0" anchor="b"/>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0.1482</a:t>
                      </a:r>
                    </a:p>
                  </a:txBody>
                  <a:tcPr marL="7620" marR="7620" marT="7620" marB="0" anchor="b"/>
                </a:tc>
                <a:extLst>
                  <a:ext uri="{0D108BD9-81ED-4DB2-BD59-A6C34878D82A}">
                    <a16:rowId xmlns:a16="http://schemas.microsoft.com/office/drawing/2014/main" val="3818154053"/>
                  </a:ext>
                </a:extLst>
              </a:tr>
            </a:tbl>
          </a:graphicData>
        </a:graphic>
      </p:graphicFrame>
      <p:pic>
        <p:nvPicPr>
          <p:cNvPr id="16" name="Picture 15" descr="A person in a pink and gold sari&#10;&#10;AI-generated content may be incorrect.">
            <a:extLst>
              <a:ext uri="{FF2B5EF4-FFF2-40B4-BE49-F238E27FC236}">
                <a16:creationId xmlns:a16="http://schemas.microsoft.com/office/drawing/2014/main" id="{5BDBF2C8-8CD0-2353-1E35-DCF42835D75D}"/>
              </a:ext>
            </a:extLst>
          </p:cNvPr>
          <p:cNvPicPr>
            <a:picLocks noChangeAspect="1"/>
          </p:cNvPicPr>
          <p:nvPr/>
        </p:nvPicPr>
        <p:blipFill>
          <a:blip r:embed="rId3"/>
          <a:stretch>
            <a:fillRect/>
          </a:stretch>
        </p:blipFill>
        <p:spPr>
          <a:xfrm>
            <a:off x="1658004" y="2194560"/>
            <a:ext cx="380696" cy="743359"/>
          </a:xfrm>
          <a:prstGeom prst="rect">
            <a:avLst/>
          </a:prstGeom>
        </p:spPr>
      </p:pic>
      <p:pic>
        <p:nvPicPr>
          <p:cNvPr id="18" name="Picture 17" descr="A person in white clothes&#10;&#10;AI-generated content may be incorrect.">
            <a:extLst>
              <a:ext uri="{FF2B5EF4-FFF2-40B4-BE49-F238E27FC236}">
                <a16:creationId xmlns:a16="http://schemas.microsoft.com/office/drawing/2014/main" id="{EDF96306-D879-B62B-34B7-5E033392EB4F}"/>
              </a:ext>
            </a:extLst>
          </p:cNvPr>
          <p:cNvPicPr>
            <a:picLocks noChangeAspect="1"/>
          </p:cNvPicPr>
          <p:nvPr/>
        </p:nvPicPr>
        <p:blipFill>
          <a:blip r:embed="rId4"/>
          <a:stretch>
            <a:fillRect/>
          </a:stretch>
        </p:blipFill>
        <p:spPr>
          <a:xfrm>
            <a:off x="1493609" y="2980944"/>
            <a:ext cx="761238" cy="1014984"/>
          </a:xfrm>
          <a:prstGeom prst="rect">
            <a:avLst/>
          </a:prstGeom>
        </p:spPr>
      </p:pic>
      <p:pic>
        <p:nvPicPr>
          <p:cNvPr id="20" name="Picture 19" descr="A person in a green and white outfit&#10;&#10;AI-generated content may be incorrect.">
            <a:extLst>
              <a:ext uri="{FF2B5EF4-FFF2-40B4-BE49-F238E27FC236}">
                <a16:creationId xmlns:a16="http://schemas.microsoft.com/office/drawing/2014/main" id="{F92CAF96-7EE0-FF11-1AE8-E553F28BC8E4}"/>
              </a:ext>
            </a:extLst>
          </p:cNvPr>
          <p:cNvPicPr>
            <a:picLocks noChangeAspect="1"/>
          </p:cNvPicPr>
          <p:nvPr/>
        </p:nvPicPr>
        <p:blipFill>
          <a:blip r:embed="rId5"/>
          <a:stretch>
            <a:fillRect/>
          </a:stretch>
        </p:blipFill>
        <p:spPr>
          <a:xfrm>
            <a:off x="1499979" y="4038953"/>
            <a:ext cx="754868" cy="1006491"/>
          </a:xfrm>
          <a:prstGeom prst="rect">
            <a:avLst/>
          </a:prstGeom>
        </p:spPr>
      </p:pic>
      <p:pic>
        <p:nvPicPr>
          <p:cNvPr id="22" name="Picture 21" descr="A person in a yellow dress&#10;&#10;AI-generated content may be incorrect.">
            <a:extLst>
              <a:ext uri="{FF2B5EF4-FFF2-40B4-BE49-F238E27FC236}">
                <a16:creationId xmlns:a16="http://schemas.microsoft.com/office/drawing/2014/main" id="{E797DD33-E01E-2652-5F34-C5128A2549AC}"/>
              </a:ext>
            </a:extLst>
          </p:cNvPr>
          <p:cNvPicPr>
            <a:picLocks noChangeAspect="1"/>
          </p:cNvPicPr>
          <p:nvPr/>
        </p:nvPicPr>
        <p:blipFill>
          <a:blip r:embed="rId6"/>
          <a:stretch>
            <a:fillRect/>
          </a:stretch>
        </p:blipFill>
        <p:spPr>
          <a:xfrm>
            <a:off x="1661961" y="5045444"/>
            <a:ext cx="424534" cy="656259"/>
          </a:xfrm>
          <a:prstGeom prst="rect">
            <a:avLst/>
          </a:prstGeom>
        </p:spPr>
      </p:pic>
      <p:pic>
        <p:nvPicPr>
          <p:cNvPr id="24" name="Picture 23">
            <a:extLst>
              <a:ext uri="{FF2B5EF4-FFF2-40B4-BE49-F238E27FC236}">
                <a16:creationId xmlns:a16="http://schemas.microsoft.com/office/drawing/2014/main" id="{CFA5ECB2-4D75-DCB4-347E-712F3753DBA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04620" y="5830842"/>
            <a:ext cx="268159" cy="809537"/>
          </a:xfrm>
          <a:prstGeom prst="rect">
            <a:avLst/>
          </a:prstGeom>
        </p:spPr>
      </p:pic>
    </p:spTree>
    <p:extLst>
      <p:ext uri="{BB962C8B-B14F-4D97-AF65-F5344CB8AC3E}">
        <p14:creationId xmlns:p14="http://schemas.microsoft.com/office/powerpoint/2010/main" val="35532657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F9BACB-E945-BDBC-5945-81876A1B49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C0A26E-5EA7-FCDD-89F6-74B04EB6DA88}"/>
              </a:ext>
            </a:extLst>
          </p:cNvPr>
          <p:cNvSpPr>
            <a:spLocks noGrp="1"/>
          </p:cNvSpPr>
          <p:nvPr>
            <p:ph type="title"/>
          </p:nvPr>
        </p:nvSpPr>
        <p:spPr>
          <a:xfrm>
            <a:off x="838200" y="365125"/>
            <a:ext cx="10391778" cy="1325563"/>
          </a:xfrm>
        </p:spPr>
        <p:txBody>
          <a:bodyPr/>
          <a:lstStyle/>
          <a:p>
            <a:r>
              <a:rPr lang="en-US" dirty="0"/>
              <a:t>Experiment (Blip Captioning Results)</a:t>
            </a:r>
            <a:endParaRPr lang="en-IN" dirty="0"/>
          </a:p>
        </p:txBody>
      </p:sp>
      <p:pic>
        <p:nvPicPr>
          <p:cNvPr id="5" name="Picture 4">
            <a:extLst>
              <a:ext uri="{FF2B5EF4-FFF2-40B4-BE49-F238E27FC236}">
                <a16:creationId xmlns:a16="http://schemas.microsoft.com/office/drawing/2014/main" id="{9CFF0291-ACEA-8DD9-5E2E-BAD291E9D7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8A2986F1-3D1F-121F-DE88-DF62E3E88CB6}"/>
              </a:ext>
            </a:extLst>
          </p:cNvPr>
          <p:cNvSpPr>
            <a:spLocks noGrp="1"/>
          </p:cNvSpPr>
          <p:nvPr>
            <p:ph type="sldNum" sz="quarter" idx="12"/>
          </p:nvPr>
        </p:nvSpPr>
        <p:spPr/>
        <p:txBody>
          <a:bodyPr/>
          <a:lstStyle/>
          <a:p>
            <a:fld id="{1DFBB4D5-A254-497C-8800-325BFC8980A0}" type="slidenum">
              <a:rPr lang="en-IN" smtClean="0"/>
              <a:t>24</a:t>
            </a:fld>
            <a:endParaRPr lang="en-IN" dirty="0"/>
          </a:p>
        </p:txBody>
      </p:sp>
      <p:sp>
        <p:nvSpPr>
          <p:cNvPr id="7" name="TextBox 6">
            <a:extLst>
              <a:ext uri="{FF2B5EF4-FFF2-40B4-BE49-F238E27FC236}">
                <a16:creationId xmlns:a16="http://schemas.microsoft.com/office/drawing/2014/main" id="{2C5FE707-D62F-1A6A-14EF-2DFC2BEAEAF3}"/>
              </a:ext>
            </a:extLst>
          </p:cNvPr>
          <p:cNvSpPr txBox="1"/>
          <p:nvPr/>
        </p:nvSpPr>
        <p:spPr>
          <a:xfrm>
            <a:off x="7424530" y="1313224"/>
            <a:ext cx="3427495" cy="369332"/>
          </a:xfrm>
          <a:prstGeom prst="rect">
            <a:avLst/>
          </a:prstGeom>
          <a:noFill/>
        </p:spPr>
        <p:txBody>
          <a:bodyPr wrap="square" rtlCol="0">
            <a:spAutoFit/>
          </a:bodyPr>
          <a:lstStyle/>
          <a:p>
            <a:r>
              <a:rPr lang="en-US" dirty="0"/>
              <a:t>Top K Decoding : K=5, Temp = 0.8</a:t>
            </a:r>
            <a:endParaRPr lang="en-IN" dirty="0"/>
          </a:p>
        </p:txBody>
      </p:sp>
      <p:graphicFrame>
        <p:nvGraphicFramePr>
          <p:cNvPr id="8" name="Table 7">
            <a:extLst>
              <a:ext uri="{FF2B5EF4-FFF2-40B4-BE49-F238E27FC236}">
                <a16:creationId xmlns:a16="http://schemas.microsoft.com/office/drawing/2014/main" id="{4762FA89-BAF3-1432-6524-75F429F01A8F}"/>
              </a:ext>
            </a:extLst>
          </p:cNvPr>
          <p:cNvGraphicFramePr>
            <a:graphicFrameLocks noGrp="1"/>
          </p:cNvGraphicFramePr>
          <p:nvPr>
            <p:extLst>
              <p:ext uri="{D42A27DB-BD31-4B8C-83A1-F6EECF244321}">
                <p14:modId xmlns:p14="http://schemas.microsoft.com/office/powerpoint/2010/main" val="4212294087"/>
              </p:ext>
            </p:extLst>
          </p:nvPr>
        </p:nvGraphicFramePr>
        <p:xfrm>
          <a:off x="838200" y="1733550"/>
          <a:ext cx="10013825" cy="4863967"/>
        </p:xfrm>
        <a:graphic>
          <a:graphicData uri="http://schemas.openxmlformats.org/drawingml/2006/table">
            <a:tbl>
              <a:tblPr>
                <a:tableStyleId>{5C22544A-7EE6-4342-B048-85BDC9FD1C3A}</a:tableStyleId>
              </a:tblPr>
              <a:tblGrid>
                <a:gridCol w="2173482">
                  <a:extLst>
                    <a:ext uri="{9D8B030D-6E8A-4147-A177-3AD203B41FA5}">
                      <a16:colId xmlns:a16="http://schemas.microsoft.com/office/drawing/2014/main" val="3882257295"/>
                    </a:ext>
                  </a:extLst>
                </a:gridCol>
                <a:gridCol w="2365392">
                  <a:extLst>
                    <a:ext uri="{9D8B030D-6E8A-4147-A177-3AD203B41FA5}">
                      <a16:colId xmlns:a16="http://schemas.microsoft.com/office/drawing/2014/main" val="4255244263"/>
                    </a:ext>
                  </a:extLst>
                </a:gridCol>
                <a:gridCol w="2126195">
                  <a:extLst>
                    <a:ext uri="{9D8B030D-6E8A-4147-A177-3AD203B41FA5}">
                      <a16:colId xmlns:a16="http://schemas.microsoft.com/office/drawing/2014/main" val="1634577540"/>
                    </a:ext>
                  </a:extLst>
                </a:gridCol>
                <a:gridCol w="1780688">
                  <a:extLst>
                    <a:ext uri="{9D8B030D-6E8A-4147-A177-3AD203B41FA5}">
                      <a16:colId xmlns:a16="http://schemas.microsoft.com/office/drawing/2014/main" val="3026024445"/>
                    </a:ext>
                  </a:extLst>
                </a:gridCol>
                <a:gridCol w="1568068">
                  <a:extLst>
                    <a:ext uri="{9D8B030D-6E8A-4147-A177-3AD203B41FA5}">
                      <a16:colId xmlns:a16="http://schemas.microsoft.com/office/drawing/2014/main" val="1596210001"/>
                    </a:ext>
                  </a:extLst>
                </a:gridCol>
              </a:tblGrid>
              <a:tr h="422323">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Image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B w="12700" cmpd="sng">
                      <a:noFill/>
                    </a:lnB>
                  </a:tcPr>
                </a:tc>
                <a:tc>
                  <a:txBody>
                    <a:bodyPr/>
                    <a:lstStyle/>
                    <a:p>
                      <a:pPr lvl="0"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Ground Truth</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Generated</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BLEU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chrF</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2694093744"/>
                  </a:ext>
                </a:extLst>
              </a:tr>
              <a:tr h="733631">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pink sari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L w="12700" cmpd="sng">
                      <a:noFill/>
                    </a:lnL>
                  </a:tcPr>
                </a:tc>
                <a:tc>
                  <a:txBody>
                    <a:bodyPr/>
                    <a:lstStyle/>
                    <a:p>
                      <a:pPr algn="l" fontAlgn="b">
                        <a:buNone/>
                      </a:pPr>
                      <a:r>
                        <a:rPr lang="it-IT"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model in a pink sari sari</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0.0699</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0.6726</a:t>
                      </a:r>
                    </a:p>
                  </a:txBody>
                  <a:tcPr marL="7620" marR="7620" marT="7620" marB="0" anchor="b"/>
                </a:tc>
                <a:extLst>
                  <a:ext uri="{0D108BD9-81ED-4DB2-BD59-A6C34878D82A}">
                    <a16:rowId xmlns:a16="http://schemas.microsoft.com/office/drawing/2014/main" val="3898959852"/>
                  </a:ext>
                </a:extLst>
              </a:tr>
              <a:tr h="1178984">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T w="12700" cmpd="sng">
                      <a:noFill/>
                    </a:lnT>
                  </a:tcPr>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white kurta</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in a white kurt kurt kurt kurt kurt kurt kurt kurt kurt kurt kurt kurt kurt kurt kurt kurt</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0.0091</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0.3192</a:t>
                      </a:r>
                    </a:p>
                  </a:txBody>
                  <a:tcPr marL="7620" marR="7620" marT="7620" marB="0" anchor="b"/>
                </a:tc>
                <a:extLst>
                  <a:ext uri="{0D108BD9-81ED-4DB2-BD59-A6C34878D82A}">
                    <a16:rowId xmlns:a16="http://schemas.microsoft.com/office/drawing/2014/main" val="2367947936"/>
                  </a:ext>
                </a:extLst>
              </a:tr>
              <a:tr h="998034">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green and white sherwani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wearing a green and white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a:t>
                      </a: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sher</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she</a:t>
                      </a:r>
                    </a:p>
                  </a:txBody>
                  <a:tcPr marL="7620" marR="7620" marT="7620" marB="0" anchor="b"/>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0.0228</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0.5053</a:t>
                      </a:r>
                    </a:p>
                  </a:txBody>
                  <a:tcPr marL="7620" marR="7620" marT="7620" marB="0" anchor="b"/>
                </a:tc>
                <a:extLst>
                  <a:ext uri="{0D108BD9-81ED-4DB2-BD59-A6C34878D82A}">
                    <a16:rowId xmlns:a16="http://schemas.microsoft.com/office/drawing/2014/main" val="1320567230"/>
                  </a:ext>
                </a:extLst>
              </a:tr>
              <a:tr h="525327">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yellow sari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 a woman in a yellow dress standing in front of a floral arch</a:t>
                      </a:r>
                    </a:p>
                  </a:txBody>
                  <a:tcPr marL="7620" marR="7620" marT="7620" marB="0" anchor="b"/>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0.0155</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0.2715</a:t>
                      </a:r>
                    </a:p>
                  </a:txBody>
                  <a:tcPr marL="7620" marR="7620" marT="7620" marB="0" anchor="b"/>
                </a:tc>
                <a:extLst>
                  <a:ext uri="{0D108BD9-81ED-4DB2-BD59-A6C34878D82A}">
                    <a16:rowId xmlns:a16="http://schemas.microsoft.com/office/drawing/2014/main" val="1046936876"/>
                  </a:ext>
                </a:extLst>
              </a:tr>
              <a:tr h="791855">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l"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black suit</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in a black suit standing in front of an orange wall</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0.0329</a:t>
                      </a:r>
                    </a:p>
                  </a:txBody>
                  <a:tcPr marL="7620" marR="7620" marT="7620" marB="0" anchor="b"/>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0.4718</a:t>
                      </a:r>
                    </a:p>
                  </a:txBody>
                  <a:tcPr marL="7620" marR="7620" marT="7620" marB="0" anchor="b"/>
                </a:tc>
                <a:extLst>
                  <a:ext uri="{0D108BD9-81ED-4DB2-BD59-A6C34878D82A}">
                    <a16:rowId xmlns:a16="http://schemas.microsoft.com/office/drawing/2014/main" val="3818154053"/>
                  </a:ext>
                </a:extLst>
              </a:tr>
            </a:tbl>
          </a:graphicData>
        </a:graphic>
      </p:graphicFrame>
      <p:pic>
        <p:nvPicPr>
          <p:cNvPr id="16" name="Picture 15" descr="A person in a pink and gold sari&#10;&#10;AI-generated content may be incorrect.">
            <a:extLst>
              <a:ext uri="{FF2B5EF4-FFF2-40B4-BE49-F238E27FC236}">
                <a16:creationId xmlns:a16="http://schemas.microsoft.com/office/drawing/2014/main" id="{5187ECF5-693F-F122-A39F-9F4F7CF22FD4}"/>
              </a:ext>
            </a:extLst>
          </p:cNvPr>
          <p:cNvPicPr>
            <a:picLocks noChangeAspect="1"/>
          </p:cNvPicPr>
          <p:nvPr/>
        </p:nvPicPr>
        <p:blipFill>
          <a:blip r:embed="rId3"/>
          <a:stretch>
            <a:fillRect/>
          </a:stretch>
        </p:blipFill>
        <p:spPr>
          <a:xfrm>
            <a:off x="1658004" y="2194560"/>
            <a:ext cx="380696" cy="743359"/>
          </a:xfrm>
          <a:prstGeom prst="rect">
            <a:avLst/>
          </a:prstGeom>
        </p:spPr>
      </p:pic>
      <p:pic>
        <p:nvPicPr>
          <p:cNvPr id="18" name="Picture 17" descr="A person in white clothes&#10;&#10;AI-generated content may be incorrect.">
            <a:extLst>
              <a:ext uri="{FF2B5EF4-FFF2-40B4-BE49-F238E27FC236}">
                <a16:creationId xmlns:a16="http://schemas.microsoft.com/office/drawing/2014/main" id="{3C9B1297-219A-80A8-5B43-1CC8D4032C0A}"/>
              </a:ext>
            </a:extLst>
          </p:cNvPr>
          <p:cNvPicPr>
            <a:picLocks noChangeAspect="1"/>
          </p:cNvPicPr>
          <p:nvPr/>
        </p:nvPicPr>
        <p:blipFill>
          <a:blip r:embed="rId4"/>
          <a:stretch>
            <a:fillRect/>
          </a:stretch>
        </p:blipFill>
        <p:spPr>
          <a:xfrm>
            <a:off x="1493609" y="2980944"/>
            <a:ext cx="761238" cy="1014984"/>
          </a:xfrm>
          <a:prstGeom prst="rect">
            <a:avLst/>
          </a:prstGeom>
        </p:spPr>
      </p:pic>
      <p:pic>
        <p:nvPicPr>
          <p:cNvPr id="20" name="Picture 19" descr="A person in a green and white outfit&#10;&#10;AI-generated content may be incorrect.">
            <a:extLst>
              <a:ext uri="{FF2B5EF4-FFF2-40B4-BE49-F238E27FC236}">
                <a16:creationId xmlns:a16="http://schemas.microsoft.com/office/drawing/2014/main" id="{21895FDF-3BF6-C754-4BFE-9E7A53236C8B}"/>
              </a:ext>
            </a:extLst>
          </p:cNvPr>
          <p:cNvPicPr>
            <a:picLocks noChangeAspect="1"/>
          </p:cNvPicPr>
          <p:nvPr/>
        </p:nvPicPr>
        <p:blipFill>
          <a:blip r:embed="rId5"/>
          <a:stretch>
            <a:fillRect/>
          </a:stretch>
        </p:blipFill>
        <p:spPr>
          <a:xfrm>
            <a:off x="1499979" y="4038953"/>
            <a:ext cx="754868" cy="1006491"/>
          </a:xfrm>
          <a:prstGeom prst="rect">
            <a:avLst/>
          </a:prstGeom>
        </p:spPr>
      </p:pic>
      <p:pic>
        <p:nvPicPr>
          <p:cNvPr id="22" name="Picture 21" descr="A person in a yellow dress&#10;&#10;AI-generated content may be incorrect.">
            <a:extLst>
              <a:ext uri="{FF2B5EF4-FFF2-40B4-BE49-F238E27FC236}">
                <a16:creationId xmlns:a16="http://schemas.microsoft.com/office/drawing/2014/main" id="{701F92AD-0E6F-13D3-4A98-D6DEDEBA9ADC}"/>
              </a:ext>
            </a:extLst>
          </p:cNvPr>
          <p:cNvPicPr>
            <a:picLocks noChangeAspect="1"/>
          </p:cNvPicPr>
          <p:nvPr/>
        </p:nvPicPr>
        <p:blipFill>
          <a:blip r:embed="rId6"/>
          <a:stretch>
            <a:fillRect/>
          </a:stretch>
        </p:blipFill>
        <p:spPr>
          <a:xfrm>
            <a:off x="1661961" y="5045444"/>
            <a:ext cx="424534" cy="656259"/>
          </a:xfrm>
          <a:prstGeom prst="rect">
            <a:avLst/>
          </a:prstGeom>
        </p:spPr>
      </p:pic>
      <p:pic>
        <p:nvPicPr>
          <p:cNvPr id="24" name="Picture 23">
            <a:extLst>
              <a:ext uri="{FF2B5EF4-FFF2-40B4-BE49-F238E27FC236}">
                <a16:creationId xmlns:a16="http://schemas.microsoft.com/office/drawing/2014/main" id="{CC8A218D-8B1E-D715-0F0C-C2ABB7C385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74228" y="5830842"/>
            <a:ext cx="268159" cy="809537"/>
          </a:xfrm>
          <a:prstGeom prst="rect">
            <a:avLst/>
          </a:prstGeom>
        </p:spPr>
      </p:pic>
    </p:spTree>
    <p:extLst>
      <p:ext uri="{BB962C8B-B14F-4D97-AF65-F5344CB8AC3E}">
        <p14:creationId xmlns:p14="http://schemas.microsoft.com/office/powerpoint/2010/main" val="22819982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B33B57-34D7-8337-6A94-0EFAFAEB05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384036-A455-46BE-D013-363F0711CC99}"/>
              </a:ext>
            </a:extLst>
          </p:cNvPr>
          <p:cNvSpPr>
            <a:spLocks noGrp="1"/>
          </p:cNvSpPr>
          <p:nvPr>
            <p:ph type="title"/>
          </p:nvPr>
        </p:nvSpPr>
        <p:spPr>
          <a:xfrm>
            <a:off x="838200" y="365125"/>
            <a:ext cx="10391778" cy="1325563"/>
          </a:xfrm>
        </p:spPr>
        <p:txBody>
          <a:bodyPr/>
          <a:lstStyle/>
          <a:p>
            <a:r>
              <a:rPr lang="en-US" dirty="0"/>
              <a:t>Experiment (Blip Captioning Results)</a:t>
            </a:r>
            <a:endParaRPr lang="en-IN" dirty="0"/>
          </a:p>
        </p:txBody>
      </p:sp>
      <p:pic>
        <p:nvPicPr>
          <p:cNvPr id="5" name="Picture 4">
            <a:extLst>
              <a:ext uri="{FF2B5EF4-FFF2-40B4-BE49-F238E27FC236}">
                <a16:creationId xmlns:a16="http://schemas.microsoft.com/office/drawing/2014/main" id="{40853E1D-CD37-CB70-94BD-4CD1AA606F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630C7696-0000-FA58-EB2D-99725D39A49B}"/>
              </a:ext>
            </a:extLst>
          </p:cNvPr>
          <p:cNvSpPr>
            <a:spLocks noGrp="1"/>
          </p:cNvSpPr>
          <p:nvPr>
            <p:ph type="sldNum" sz="quarter" idx="12"/>
          </p:nvPr>
        </p:nvSpPr>
        <p:spPr/>
        <p:txBody>
          <a:bodyPr/>
          <a:lstStyle/>
          <a:p>
            <a:fld id="{1DFBB4D5-A254-497C-8800-325BFC8980A0}" type="slidenum">
              <a:rPr lang="en-IN" smtClean="0"/>
              <a:t>25</a:t>
            </a:fld>
            <a:endParaRPr lang="en-IN" dirty="0"/>
          </a:p>
        </p:txBody>
      </p:sp>
      <p:sp>
        <p:nvSpPr>
          <p:cNvPr id="7" name="TextBox 6">
            <a:extLst>
              <a:ext uri="{FF2B5EF4-FFF2-40B4-BE49-F238E27FC236}">
                <a16:creationId xmlns:a16="http://schemas.microsoft.com/office/drawing/2014/main" id="{12823348-22CC-5518-44CD-4A2FEAADE756}"/>
              </a:ext>
            </a:extLst>
          </p:cNvPr>
          <p:cNvSpPr txBox="1"/>
          <p:nvPr/>
        </p:nvSpPr>
        <p:spPr>
          <a:xfrm>
            <a:off x="7403148" y="1321356"/>
            <a:ext cx="3448877" cy="369332"/>
          </a:xfrm>
          <a:prstGeom prst="rect">
            <a:avLst/>
          </a:prstGeom>
          <a:noFill/>
        </p:spPr>
        <p:txBody>
          <a:bodyPr wrap="square" rtlCol="0">
            <a:spAutoFit/>
          </a:bodyPr>
          <a:lstStyle/>
          <a:p>
            <a:r>
              <a:rPr lang="en-US" dirty="0"/>
              <a:t>Top P Decoding : P=0.5, Temp = 0.5</a:t>
            </a:r>
            <a:endParaRPr lang="en-IN" dirty="0"/>
          </a:p>
        </p:txBody>
      </p:sp>
      <p:graphicFrame>
        <p:nvGraphicFramePr>
          <p:cNvPr id="8" name="Table 7">
            <a:extLst>
              <a:ext uri="{FF2B5EF4-FFF2-40B4-BE49-F238E27FC236}">
                <a16:creationId xmlns:a16="http://schemas.microsoft.com/office/drawing/2014/main" id="{31B20BD5-08FC-422E-C948-0D315DD151B9}"/>
              </a:ext>
            </a:extLst>
          </p:cNvPr>
          <p:cNvGraphicFramePr>
            <a:graphicFrameLocks noGrp="1"/>
          </p:cNvGraphicFramePr>
          <p:nvPr>
            <p:extLst>
              <p:ext uri="{D42A27DB-BD31-4B8C-83A1-F6EECF244321}">
                <p14:modId xmlns:p14="http://schemas.microsoft.com/office/powerpoint/2010/main" val="929203125"/>
              </p:ext>
            </p:extLst>
          </p:nvPr>
        </p:nvGraphicFramePr>
        <p:xfrm>
          <a:off x="838200" y="1733550"/>
          <a:ext cx="10013825" cy="4863967"/>
        </p:xfrm>
        <a:graphic>
          <a:graphicData uri="http://schemas.openxmlformats.org/drawingml/2006/table">
            <a:tbl>
              <a:tblPr>
                <a:tableStyleId>{5C22544A-7EE6-4342-B048-85BDC9FD1C3A}</a:tableStyleId>
              </a:tblPr>
              <a:tblGrid>
                <a:gridCol w="2173482">
                  <a:extLst>
                    <a:ext uri="{9D8B030D-6E8A-4147-A177-3AD203B41FA5}">
                      <a16:colId xmlns:a16="http://schemas.microsoft.com/office/drawing/2014/main" val="3882257295"/>
                    </a:ext>
                  </a:extLst>
                </a:gridCol>
                <a:gridCol w="2365392">
                  <a:extLst>
                    <a:ext uri="{9D8B030D-6E8A-4147-A177-3AD203B41FA5}">
                      <a16:colId xmlns:a16="http://schemas.microsoft.com/office/drawing/2014/main" val="4255244263"/>
                    </a:ext>
                  </a:extLst>
                </a:gridCol>
                <a:gridCol w="2126195">
                  <a:extLst>
                    <a:ext uri="{9D8B030D-6E8A-4147-A177-3AD203B41FA5}">
                      <a16:colId xmlns:a16="http://schemas.microsoft.com/office/drawing/2014/main" val="1634577540"/>
                    </a:ext>
                  </a:extLst>
                </a:gridCol>
                <a:gridCol w="1780688">
                  <a:extLst>
                    <a:ext uri="{9D8B030D-6E8A-4147-A177-3AD203B41FA5}">
                      <a16:colId xmlns:a16="http://schemas.microsoft.com/office/drawing/2014/main" val="3026024445"/>
                    </a:ext>
                  </a:extLst>
                </a:gridCol>
                <a:gridCol w="1568068">
                  <a:extLst>
                    <a:ext uri="{9D8B030D-6E8A-4147-A177-3AD203B41FA5}">
                      <a16:colId xmlns:a16="http://schemas.microsoft.com/office/drawing/2014/main" val="1596210001"/>
                    </a:ext>
                  </a:extLst>
                </a:gridCol>
              </a:tblGrid>
              <a:tr h="422323">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Image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B w="12700" cmpd="sng">
                      <a:noFill/>
                    </a:lnB>
                  </a:tcPr>
                </a:tc>
                <a:tc>
                  <a:txBody>
                    <a:bodyPr/>
                    <a:lstStyle/>
                    <a:p>
                      <a:pPr lvl="0"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Ground Truth</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Generated</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BLEU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chrF</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2694093744"/>
                  </a:ext>
                </a:extLst>
              </a:tr>
              <a:tr h="733631">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pink sari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L w="12700" cmpd="sng">
                      <a:noFill/>
                    </a:lnL>
                  </a:tcPr>
                </a:tc>
                <a:tc>
                  <a:txBody>
                    <a:bodyPr/>
                    <a:lstStyle/>
                    <a:p>
                      <a:pPr algn="l" fontAlgn="b">
                        <a:buNone/>
                      </a:pPr>
                      <a:r>
                        <a:rPr lang="it-IT"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model in a pink sari sari</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0.0699</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0.6726</a:t>
                      </a:r>
                    </a:p>
                  </a:txBody>
                  <a:tcPr marL="7620" marR="7620" marT="7620" marB="0" anchor="b"/>
                </a:tc>
                <a:extLst>
                  <a:ext uri="{0D108BD9-81ED-4DB2-BD59-A6C34878D82A}">
                    <a16:rowId xmlns:a16="http://schemas.microsoft.com/office/drawing/2014/main" val="3898959852"/>
                  </a:ext>
                </a:extLst>
              </a:tr>
              <a:tr h="1178984">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T w="12700" cmpd="sng">
                      <a:noFill/>
                    </a:lnT>
                  </a:tcPr>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white kurta</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standing in front of a green wall</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0.0948</a:t>
                      </a:r>
                    </a:p>
                  </a:txBody>
                  <a:tcPr marL="7620" marR="7620" marT="7620" marB="0" anchor="b"/>
                </a:tc>
                <a:extLst>
                  <a:ext uri="{0D108BD9-81ED-4DB2-BD59-A6C34878D82A}">
                    <a16:rowId xmlns:a16="http://schemas.microsoft.com/office/drawing/2014/main" val="2367947936"/>
                  </a:ext>
                </a:extLst>
              </a:tr>
              <a:tr h="998034">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green and white sherwani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in a green and white sher sher sher sher sher sher sher sher sher sher she</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0.0535</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0.5726</a:t>
                      </a:r>
                    </a:p>
                  </a:txBody>
                  <a:tcPr marL="7620" marR="7620" marT="7620" marB="0" anchor="b"/>
                </a:tc>
                <a:extLst>
                  <a:ext uri="{0D108BD9-81ED-4DB2-BD59-A6C34878D82A}">
                    <a16:rowId xmlns:a16="http://schemas.microsoft.com/office/drawing/2014/main" val="1320567230"/>
                  </a:ext>
                </a:extLst>
              </a:tr>
              <a:tr h="525327">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yellow sari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 a woman in a yellow dress standing in front of a floral arch</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0.0155</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0.2715</a:t>
                      </a:r>
                    </a:p>
                  </a:txBody>
                  <a:tcPr marL="7620" marR="7620" marT="7620" marB="0" anchor="b"/>
                </a:tc>
                <a:extLst>
                  <a:ext uri="{0D108BD9-81ED-4DB2-BD59-A6C34878D82A}">
                    <a16:rowId xmlns:a16="http://schemas.microsoft.com/office/drawing/2014/main" val="1046936876"/>
                  </a:ext>
                </a:extLst>
              </a:tr>
              <a:tr h="791855">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black suit</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standing in a room wearing a black suit</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0.0446</a:t>
                      </a:r>
                    </a:p>
                  </a:txBody>
                  <a:tcPr marL="7620" marR="7620" marT="7620" marB="0" anchor="b"/>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0.5429</a:t>
                      </a:r>
                    </a:p>
                  </a:txBody>
                  <a:tcPr marL="7620" marR="7620" marT="7620" marB="0" anchor="b"/>
                </a:tc>
                <a:extLst>
                  <a:ext uri="{0D108BD9-81ED-4DB2-BD59-A6C34878D82A}">
                    <a16:rowId xmlns:a16="http://schemas.microsoft.com/office/drawing/2014/main" val="3818154053"/>
                  </a:ext>
                </a:extLst>
              </a:tr>
            </a:tbl>
          </a:graphicData>
        </a:graphic>
      </p:graphicFrame>
      <p:pic>
        <p:nvPicPr>
          <p:cNvPr id="16" name="Picture 15" descr="A person in a pink and gold sari&#10;&#10;AI-generated content may be incorrect.">
            <a:extLst>
              <a:ext uri="{FF2B5EF4-FFF2-40B4-BE49-F238E27FC236}">
                <a16:creationId xmlns:a16="http://schemas.microsoft.com/office/drawing/2014/main" id="{D05F2357-32CE-B12D-A2AE-AA1A51C9B9CD}"/>
              </a:ext>
            </a:extLst>
          </p:cNvPr>
          <p:cNvPicPr>
            <a:picLocks noChangeAspect="1"/>
          </p:cNvPicPr>
          <p:nvPr/>
        </p:nvPicPr>
        <p:blipFill>
          <a:blip r:embed="rId3"/>
          <a:stretch>
            <a:fillRect/>
          </a:stretch>
        </p:blipFill>
        <p:spPr>
          <a:xfrm>
            <a:off x="1658004" y="2194560"/>
            <a:ext cx="380696" cy="743359"/>
          </a:xfrm>
          <a:prstGeom prst="rect">
            <a:avLst/>
          </a:prstGeom>
        </p:spPr>
      </p:pic>
      <p:pic>
        <p:nvPicPr>
          <p:cNvPr id="18" name="Picture 17" descr="A person in white clothes&#10;&#10;AI-generated content may be incorrect.">
            <a:extLst>
              <a:ext uri="{FF2B5EF4-FFF2-40B4-BE49-F238E27FC236}">
                <a16:creationId xmlns:a16="http://schemas.microsoft.com/office/drawing/2014/main" id="{26331B6B-E41C-D435-540D-9F022CB48A2C}"/>
              </a:ext>
            </a:extLst>
          </p:cNvPr>
          <p:cNvPicPr>
            <a:picLocks noChangeAspect="1"/>
          </p:cNvPicPr>
          <p:nvPr/>
        </p:nvPicPr>
        <p:blipFill>
          <a:blip r:embed="rId4"/>
          <a:stretch>
            <a:fillRect/>
          </a:stretch>
        </p:blipFill>
        <p:spPr>
          <a:xfrm>
            <a:off x="1493609" y="2980944"/>
            <a:ext cx="761238" cy="1014984"/>
          </a:xfrm>
          <a:prstGeom prst="rect">
            <a:avLst/>
          </a:prstGeom>
        </p:spPr>
      </p:pic>
      <p:pic>
        <p:nvPicPr>
          <p:cNvPr id="20" name="Picture 19" descr="A person in a green and white outfit&#10;&#10;AI-generated content may be incorrect.">
            <a:extLst>
              <a:ext uri="{FF2B5EF4-FFF2-40B4-BE49-F238E27FC236}">
                <a16:creationId xmlns:a16="http://schemas.microsoft.com/office/drawing/2014/main" id="{E6D93E3E-0CE7-6841-9605-90E807265670}"/>
              </a:ext>
            </a:extLst>
          </p:cNvPr>
          <p:cNvPicPr>
            <a:picLocks noChangeAspect="1"/>
          </p:cNvPicPr>
          <p:nvPr/>
        </p:nvPicPr>
        <p:blipFill>
          <a:blip r:embed="rId5"/>
          <a:stretch>
            <a:fillRect/>
          </a:stretch>
        </p:blipFill>
        <p:spPr>
          <a:xfrm>
            <a:off x="1499979" y="4038953"/>
            <a:ext cx="754868" cy="1006491"/>
          </a:xfrm>
          <a:prstGeom prst="rect">
            <a:avLst/>
          </a:prstGeom>
        </p:spPr>
      </p:pic>
      <p:pic>
        <p:nvPicPr>
          <p:cNvPr id="22" name="Picture 21" descr="A person in a yellow dress&#10;&#10;AI-generated content may be incorrect.">
            <a:extLst>
              <a:ext uri="{FF2B5EF4-FFF2-40B4-BE49-F238E27FC236}">
                <a16:creationId xmlns:a16="http://schemas.microsoft.com/office/drawing/2014/main" id="{0B815643-4940-498E-1265-705DDC6A83F7}"/>
              </a:ext>
            </a:extLst>
          </p:cNvPr>
          <p:cNvPicPr>
            <a:picLocks noChangeAspect="1"/>
          </p:cNvPicPr>
          <p:nvPr/>
        </p:nvPicPr>
        <p:blipFill>
          <a:blip r:embed="rId6"/>
          <a:stretch>
            <a:fillRect/>
          </a:stretch>
        </p:blipFill>
        <p:spPr>
          <a:xfrm>
            <a:off x="1661961" y="5045444"/>
            <a:ext cx="424534" cy="656259"/>
          </a:xfrm>
          <a:prstGeom prst="rect">
            <a:avLst/>
          </a:prstGeom>
        </p:spPr>
      </p:pic>
      <p:pic>
        <p:nvPicPr>
          <p:cNvPr id="24" name="Picture 23">
            <a:extLst>
              <a:ext uri="{FF2B5EF4-FFF2-40B4-BE49-F238E27FC236}">
                <a16:creationId xmlns:a16="http://schemas.microsoft.com/office/drawing/2014/main" id="{5926A07C-54CF-3F2D-AA9F-CD1F2F0310F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74228" y="5809492"/>
            <a:ext cx="268159" cy="809537"/>
          </a:xfrm>
          <a:prstGeom prst="rect">
            <a:avLst/>
          </a:prstGeom>
        </p:spPr>
      </p:pic>
    </p:spTree>
    <p:extLst>
      <p:ext uri="{BB962C8B-B14F-4D97-AF65-F5344CB8AC3E}">
        <p14:creationId xmlns:p14="http://schemas.microsoft.com/office/powerpoint/2010/main" val="30733300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8362E3-2F51-2F70-AD87-AAA19F22B4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B0AF41-21C3-2B14-42A7-B8BEB155F1AA}"/>
              </a:ext>
            </a:extLst>
          </p:cNvPr>
          <p:cNvSpPr>
            <a:spLocks noGrp="1"/>
          </p:cNvSpPr>
          <p:nvPr>
            <p:ph type="title"/>
          </p:nvPr>
        </p:nvSpPr>
        <p:spPr>
          <a:xfrm>
            <a:off x="838200" y="365125"/>
            <a:ext cx="10391778" cy="1325563"/>
          </a:xfrm>
        </p:spPr>
        <p:txBody>
          <a:bodyPr/>
          <a:lstStyle/>
          <a:p>
            <a:r>
              <a:rPr lang="en-US" dirty="0"/>
              <a:t>Experiment (Blip Captioning Results)</a:t>
            </a:r>
            <a:endParaRPr lang="en-IN" dirty="0"/>
          </a:p>
        </p:txBody>
      </p:sp>
      <p:pic>
        <p:nvPicPr>
          <p:cNvPr id="5" name="Picture 4">
            <a:extLst>
              <a:ext uri="{FF2B5EF4-FFF2-40B4-BE49-F238E27FC236}">
                <a16:creationId xmlns:a16="http://schemas.microsoft.com/office/drawing/2014/main" id="{24C0A41B-667F-291E-3A32-B5B3E84BBA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C7C61477-613A-FBA3-FAD8-97992D6E0A4E}"/>
              </a:ext>
            </a:extLst>
          </p:cNvPr>
          <p:cNvSpPr>
            <a:spLocks noGrp="1"/>
          </p:cNvSpPr>
          <p:nvPr>
            <p:ph type="sldNum" sz="quarter" idx="12"/>
          </p:nvPr>
        </p:nvSpPr>
        <p:spPr/>
        <p:txBody>
          <a:bodyPr/>
          <a:lstStyle/>
          <a:p>
            <a:fld id="{1DFBB4D5-A254-497C-8800-325BFC8980A0}" type="slidenum">
              <a:rPr lang="en-IN" smtClean="0"/>
              <a:t>26</a:t>
            </a:fld>
            <a:endParaRPr lang="en-IN" dirty="0"/>
          </a:p>
        </p:txBody>
      </p:sp>
      <p:graphicFrame>
        <p:nvGraphicFramePr>
          <p:cNvPr id="8" name="Table 7">
            <a:extLst>
              <a:ext uri="{FF2B5EF4-FFF2-40B4-BE49-F238E27FC236}">
                <a16:creationId xmlns:a16="http://schemas.microsoft.com/office/drawing/2014/main" id="{7CE93430-C96B-4DA4-8BB3-C1CBA5FF0A82}"/>
              </a:ext>
            </a:extLst>
          </p:cNvPr>
          <p:cNvGraphicFramePr>
            <a:graphicFrameLocks noGrp="1"/>
          </p:cNvGraphicFramePr>
          <p:nvPr>
            <p:extLst>
              <p:ext uri="{D42A27DB-BD31-4B8C-83A1-F6EECF244321}">
                <p14:modId xmlns:p14="http://schemas.microsoft.com/office/powerpoint/2010/main" val="821139904"/>
              </p:ext>
            </p:extLst>
          </p:nvPr>
        </p:nvGraphicFramePr>
        <p:xfrm>
          <a:off x="838200" y="1733550"/>
          <a:ext cx="10013825" cy="4650154"/>
        </p:xfrm>
        <a:graphic>
          <a:graphicData uri="http://schemas.openxmlformats.org/drawingml/2006/table">
            <a:tbl>
              <a:tblPr>
                <a:tableStyleId>{5C22544A-7EE6-4342-B048-85BDC9FD1C3A}</a:tableStyleId>
              </a:tblPr>
              <a:tblGrid>
                <a:gridCol w="2173482">
                  <a:extLst>
                    <a:ext uri="{9D8B030D-6E8A-4147-A177-3AD203B41FA5}">
                      <a16:colId xmlns:a16="http://schemas.microsoft.com/office/drawing/2014/main" val="3882257295"/>
                    </a:ext>
                  </a:extLst>
                </a:gridCol>
                <a:gridCol w="2365392">
                  <a:extLst>
                    <a:ext uri="{9D8B030D-6E8A-4147-A177-3AD203B41FA5}">
                      <a16:colId xmlns:a16="http://schemas.microsoft.com/office/drawing/2014/main" val="4255244263"/>
                    </a:ext>
                  </a:extLst>
                </a:gridCol>
                <a:gridCol w="2126195">
                  <a:extLst>
                    <a:ext uri="{9D8B030D-6E8A-4147-A177-3AD203B41FA5}">
                      <a16:colId xmlns:a16="http://schemas.microsoft.com/office/drawing/2014/main" val="1634577540"/>
                    </a:ext>
                  </a:extLst>
                </a:gridCol>
                <a:gridCol w="1780688">
                  <a:extLst>
                    <a:ext uri="{9D8B030D-6E8A-4147-A177-3AD203B41FA5}">
                      <a16:colId xmlns:a16="http://schemas.microsoft.com/office/drawing/2014/main" val="3026024445"/>
                    </a:ext>
                  </a:extLst>
                </a:gridCol>
                <a:gridCol w="1568068">
                  <a:extLst>
                    <a:ext uri="{9D8B030D-6E8A-4147-A177-3AD203B41FA5}">
                      <a16:colId xmlns:a16="http://schemas.microsoft.com/office/drawing/2014/main" val="1596210001"/>
                    </a:ext>
                  </a:extLst>
                </a:gridCol>
              </a:tblGrid>
              <a:tr h="422323">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Image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B w="12700" cmpd="sng">
                      <a:noFill/>
                    </a:lnB>
                  </a:tcPr>
                </a:tc>
                <a:tc>
                  <a:txBody>
                    <a:bodyPr/>
                    <a:lstStyle/>
                    <a:p>
                      <a:pPr lvl="0"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Ground Truth</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Generated</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BLEU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just" fontAlgn="b">
                        <a:buNone/>
                      </a:pPr>
                      <a:r>
                        <a:rPr lang="en-US" sz="1600" b="0" i="0" u="none" strike="noStrike" cap="none" spc="0" dirty="0" err="1">
                          <a:ln w="0"/>
                          <a:solidFill>
                            <a:schemeClr val="accent1"/>
                          </a:solidFill>
                          <a:effectLst>
                            <a:outerShdw blurRad="38100" dist="25400" dir="5400000" algn="ctr" rotWithShape="0">
                              <a:srgbClr val="6E747A">
                                <a:alpha val="43000"/>
                              </a:srgbClr>
                            </a:outerShdw>
                          </a:effectLst>
                          <a:latin typeface="Calibri" panose="020F0502020204030204" pitchFamily="34" charset="0"/>
                        </a:rPr>
                        <a:t>chrF</a:t>
                      </a: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 score</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extLst>
                  <a:ext uri="{0D108BD9-81ED-4DB2-BD59-A6C34878D82A}">
                    <a16:rowId xmlns:a16="http://schemas.microsoft.com/office/drawing/2014/main" val="2694093744"/>
                  </a:ext>
                </a:extLst>
              </a:tr>
              <a:tr h="733631">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pink sari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L w="12700" cmpd="sng">
                      <a:noFill/>
                    </a:lnL>
                  </a:tcPr>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woman in a pink sari sari</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0.0699</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0.6726</a:t>
                      </a:r>
                    </a:p>
                  </a:txBody>
                  <a:tcPr marL="7620" marR="7620" marT="7620" marB="0" anchor="b"/>
                </a:tc>
                <a:extLst>
                  <a:ext uri="{0D108BD9-81ED-4DB2-BD59-A6C34878D82A}">
                    <a16:rowId xmlns:a16="http://schemas.microsoft.com/office/drawing/2014/main" val="3898959852"/>
                  </a:ext>
                </a:extLst>
              </a:tr>
              <a:tr h="1178984">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lnT w="12700" cmpd="sng">
                      <a:noFill/>
                    </a:lnT>
                  </a:tcPr>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white kurta</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in a white kurt kurt kurt kurt kurt kurt kurt kurt kurt kurt kurt kurt kurt kurt kurt kurt</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0.0091</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0.3192</a:t>
                      </a:r>
                    </a:p>
                  </a:txBody>
                  <a:tcPr marL="7620" marR="7620" marT="7620" marB="0" anchor="b"/>
                </a:tc>
                <a:extLst>
                  <a:ext uri="{0D108BD9-81ED-4DB2-BD59-A6C34878D82A}">
                    <a16:rowId xmlns:a16="http://schemas.microsoft.com/office/drawing/2014/main" val="2367947936"/>
                  </a:ext>
                </a:extLst>
              </a:tr>
              <a:tr h="998034">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green and white sherwani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in a green and white sher sher sher sher sher sher sher sher sher sher she</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0.0535</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0.5726</a:t>
                      </a:r>
                    </a:p>
                  </a:txBody>
                  <a:tcPr marL="7620" marR="7620" marT="7620" marB="0" anchor="b"/>
                </a:tc>
                <a:extLst>
                  <a:ext uri="{0D108BD9-81ED-4DB2-BD59-A6C34878D82A}">
                    <a16:rowId xmlns:a16="http://schemas.microsoft.com/office/drawing/2014/main" val="1320567230"/>
                  </a:ext>
                </a:extLst>
              </a:tr>
              <a:tr h="525327">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yellow sari</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a woman standing in front of a floral backdrop</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0.0969</a:t>
                      </a:r>
                    </a:p>
                  </a:txBody>
                  <a:tcPr marL="7620" marR="7620" marT="7620" marB="0" anchor="b"/>
                </a:tc>
                <a:extLst>
                  <a:ext uri="{0D108BD9-81ED-4DB2-BD59-A6C34878D82A}">
                    <a16:rowId xmlns:a16="http://schemas.microsoft.com/office/drawing/2014/main" val="1046936876"/>
                  </a:ext>
                </a:extLst>
              </a:tr>
              <a:tr h="791855">
                <a:tc>
                  <a:txBody>
                    <a:bodyPr/>
                    <a:lstStyle/>
                    <a:p>
                      <a:pPr algn="just" fontAlgn="b">
                        <a:buNone/>
                      </a:pP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lvl="0" algn="just" fontAlgn="b">
                        <a:buNone/>
                      </a:pPr>
                      <a:r>
                        <a:rPr lang="en-IN" sz="1600" b="0" u="none" strike="noStrike" cap="none" spc="0" dirty="0">
                          <a:ln w="0"/>
                          <a:solidFill>
                            <a:schemeClr val="accent1"/>
                          </a:solidFill>
                          <a:effectLst>
                            <a:outerShdw blurRad="38100" dist="25400" dir="5400000" algn="ctr" rotWithShape="0">
                              <a:srgbClr val="6E747A">
                                <a:alpha val="43000"/>
                              </a:srgbClr>
                            </a:outerShdw>
                          </a:effectLst>
                        </a:rPr>
                        <a:t>black suit</a:t>
                      </a:r>
                      <a:endPar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endParaRPr>
                    </a:p>
                  </a:txBody>
                  <a:tcPr marL="7620" marR="7620" marT="7620" marB="0" anchor="b"/>
                </a:tc>
                <a:tc>
                  <a:txBody>
                    <a:bodyPr/>
                    <a:lstStyle/>
                    <a:p>
                      <a:pPr algn="l" fontAlgn="b">
                        <a:buNone/>
                      </a:pPr>
                      <a:r>
                        <a:rPr lang="en-US"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a man standing in front of an orange wall</a:t>
                      </a:r>
                    </a:p>
                  </a:txBody>
                  <a:tcPr marL="7620" marR="7620" marT="7620" marB="0" anchor="b"/>
                </a:tc>
                <a:tc>
                  <a:txBody>
                    <a:bodyPr/>
                    <a:lstStyle/>
                    <a:p>
                      <a:pPr algn="l" fontAlgn="b">
                        <a:buNone/>
                      </a:pPr>
                      <a:r>
                        <a:rPr lang="en-IN" sz="1600" b="0" i="0" u="none" strike="noStrike" cap="none" spc="0">
                          <a:ln w="0"/>
                          <a:solidFill>
                            <a:schemeClr val="accent1"/>
                          </a:solidFill>
                          <a:effectLst>
                            <a:outerShdw blurRad="38100" dist="25400" dir="5400000" algn="ctr" rotWithShape="0">
                              <a:srgbClr val="6E747A">
                                <a:alpha val="43000"/>
                              </a:srgbClr>
                            </a:outerShdw>
                          </a:effectLst>
                          <a:latin typeface="Calibri" panose="020F0502020204030204" pitchFamily="34" charset="0"/>
                        </a:rPr>
                        <a:t>0</a:t>
                      </a:r>
                    </a:p>
                  </a:txBody>
                  <a:tcPr marL="7620" marR="7620" marT="7620" marB="0" anchor="b"/>
                </a:tc>
                <a:tc>
                  <a:txBody>
                    <a:bodyPr/>
                    <a:lstStyle/>
                    <a:p>
                      <a:pPr algn="l" fontAlgn="b">
                        <a:buNone/>
                      </a:pPr>
                      <a:r>
                        <a:rPr lang="en-IN" sz="1600" b="0" i="0" u="none" strike="noStrike" cap="none" spc="0" dirty="0">
                          <a:ln w="0"/>
                          <a:solidFill>
                            <a:schemeClr val="accent1"/>
                          </a:solidFill>
                          <a:effectLst>
                            <a:outerShdw blurRad="38100" dist="25400" dir="5400000" algn="ctr" rotWithShape="0">
                              <a:srgbClr val="6E747A">
                                <a:alpha val="43000"/>
                              </a:srgbClr>
                            </a:outerShdw>
                          </a:effectLst>
                          <a:latin typeface="Calibri" panose="020F0502020204030204" pitchFamily="34" charset="0"/>
                        </a:rPr>
                        <a:t>0.0604</a:t>
                      </a:r>
                    </a:p>
                  </a:txBody>
                  <a:tcPr marL="7620" marR="7620" marT="7620" marB="0" anchor="b"/>
                </a:tc>
                <a:extLst>
                  <a:ext uri="{0D108BD9-81ED-4DB2-BD59-A6C34878D82A}">
                    <a16:rowId xmlns:a16="http://schemas.microsoft.com/office/drawing/2014/main" val="3818154053"/>
                  </a:ext>
                </a:extLst>
              </a:tr>
            </a:tbl>
          </a:graphicData>
        </a:graphic>
      </p:graphicFrame>
      <p:pic>
        <p:nvPicPr>
          <p:cNvPr id="16" name="Picture 15" descr="A person in a pink and gold sari&#10;&#10;AI-generated content may be incorrect.">
            <a:extLst>
              <a:ext uri="{FF2B5EF4-FFF2-40B4-BE49-F238E27FC236}">
                <a16:creationId xmlns:a16="http://schemas.microsoft.com/office/drawing/2014/main" id="{9ADF2296-811E-C556-1501-5F06B50C36FE}"/>
              </a:ext>
            </a:extLst>
          </p:cNvPr>
          <p:cNvPicPr>
            <a:picLocks noChangeAspect="1"/>
          </p:cNvPicPr>
          <p:nvPr/>
        </p:nvPicPr>
        <p:blipFill>
          <a:blip r:embed="rId3"/>
          <a:stretch>
            <a:fillRect/>
          </a:stretch>
        </p:blipFill>
        <p:spPr>
          <a:xfrm>
            <a:off x="1658004" y="2194560"/>
            <a:ext cx="380696" cy="743359"/>
          </a:xfrm>
          <a:prstGeom prst="rect">
            <a:avLst/>
          </a:prstGeom>
        </p:spPr>
      </p:pic>
      <p:pic>
        <p:nvPicPr>
          <p:cNvPr id="18" name="Picture 17" descr="A person in white clothes&#10;&#10;AI-generated content may be incorrect.">
            <a:extLst>
              <a:ext uri="{FF2B5EF4-FFF2-40B4-BE49-F238E27FC236}">
                <a16:creationId xmlns:a16="http://schemas.microsoft.com/office/drawing/2014/main" id="{E4FF6350-FB95-E95C-43BA-04787B162EF9}"/>
              </a:ext>
            </a:extLst>
          </p:cNvPr>
          <p:cNvPicPr>
            <a:picLocks noChangeAspect="1"/>
          </p:cNvPicPr>
          <p:nvPr/>
        </p:nvPicPr>
        <p:blipFill>
          <a:blip r:embed="rId4"/>
          <a:stretch>
            <a:fillRect/>
          </a:stretch>
        </p:blipFill>
        <p:spPr>
          <a:xfrm>
            <a:off x="1493609" y="2980944"/>
            <a:ext cx="761238" cy="1014984"/>
          </a:xfrm>
          <a:prstGeom prst="rect">
            <a:avLst/>
          </a:prstGeom>
        </p:spPr>
      </p:pic>
      <p:pic>
        <p:nvPicPr>
          <p:cNvPr id="20" name="Picture 19" descr="A person in a green and white outfit&#10;&#10;AI-generated content may be incorrect.">
            <a:extLst>
              <a:ext uri="{FF2B5EF4-FFF2-40B4-BE49-F238E27FC236}">
                <a16:creationId xmlns:a16="http://schemas.microsoft.com/office/drawing/2014/main" id="{76A67A95-749E-C440-1286-36044A89FFE8}"/>
              </a:ext>
            </a:extLst>
          </p:cNvPr>
          <p:cNvPicPr>
            <a:picLocks noChangeAspect="1"/>
          </p:cNvPicPr>
          <p:nvPr/>
        </p:nvPicPr>
        <p:blipFill>
          <a:blip r:embed="rId5"/>
          <a:stretch>
            <a:fillRect/>
          </a:stretch>
        </p:blipFill>
        <p:spPr>
          <a:xfrm>
            <a:off x="1499979" y="4038953"/>
            <a:ext cx="754868" cy="1006491"/>
          </a:xfrm>
          <a:prstGeom prst="rect">
            <a:avLst/>
          </a:prstGeom>
        </p:spPr>
      </p:pic>
      <p:pic>
        <p:nvPicPr>
          <p:cNvPr id="22" name="Picture 21" descr="A person in a yellow dress&#10;&#10;AI-generated content may be incorrect.">
            <a:extLst>
              <a:ext uri="{FF2B5EF4-FFF2-40B4-BE49-F238E27FC236}">
                <a16:creationId xmlns:a16="http://schemas.microsoft.com/office/drawing/2014/main" id="{675D95BF-A873-49C0-C6B8-359D9A23F8DF}"/>
              </a:ext>
            </a:extLst>
          </p:cNvPr>
          <p:cNvPicPr>
            <a:picLocks noChangeAspect="1"/>
          </p:cNvPicPr>
          <p:nvPr/>
        </p:nvPicPr>
        <p:blipFill>
          <a:blip r:embed="rId6"/>
          <a:stretch>
            <a:fillRect/>
          </a:stretch>
        </p:blipFill>
        <p:spPr>
          <a:xfrm>
            <a:off x="1661961" y="5045444"/>
            <a:ext cx="424534" cy="656259"/>
          </a:xfrm>
          <a:prstGeom prst="rect">
            <a:avLst/>
          </a:prstGeom>
        </p:spPr>
      </p:pic>
      <p:pic>
        <p:nvPicPr>
          <p:cNvPr id="24" name="Picture 23">
            <a:extLst>
              <a:ext uri="{FF2B5EF4-FFF2-40B4-BE49-F238E27FC236}">
                <a16:creationId xmlns:a16="http://schemas.microsoft.com/office/drawing/2014/main" id="{07DB0F69-69AA-2E1C-6207-3A7DAF68283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74228" y="5617029"/>
            <a:ext cx="268159" cy="809537"/>
          </a:xfrm>
          <a:prstGeom prst="rect">
            <a:avLst/>
          </a:prstGeom>
        </p:spPr>
      </p:pic>
      <p:sp>
        <p:nvSpPr>
          <p:cNvPr id="4" name="TextBox 3">
            <a:extLst>
              <a:ext uri="{FF2B5EF4-FFF2-40B4-BE49-F238E27FC236}">
                <a16:creationId xmlns:a16="http://schemas.microsoft.com/office/drawing/2014/main" id="{1645119D-FA41-F8A3-D5EF-E47AF79CD3F0}"/>
              </a:ext>
            </a:extLst>
          </p:cNvPr>
          <p:cNvSpPr txBox="1"/>
          <p:nvPr/>
        </p:nvSpPr>
        <p:spPr>
          <a:xfrm>
            <a:off x="7403148" y="1321356"/>
            <a:ext cx="3448877" cy="369332"/>
          </a:xfrm>
          <a:prstGeom prst="rect">
            <a:avLst/>
          </a:prstGeom>
          <a:noFill/>
        </p:spPr>
        <p:txBody>
          <a:bodyPr wrap="square" rtlCol="0">
            <a:spAutoFit/>
          </a:bodyPr>
          <a:lstStyle/>
          <a:p>
            <a:r>
              <a:rPr lang="en-US" dirty="0"/>
              <a:t>Top P Decoding : P=0.8, Temp = 0.8</a:t>
            </a:r>
            <a:endParaRPr lang="en-IN" dirty="0"/>
          </a:p>
        </p:txBody>
      </p:sp>
    </p:spTree>
    <p:extLst>
      <p:ext uri="{BB962C8B-B14F-4D97-AF65-F5344CB8AC3E}">
        <p14:creationId xmlns:p14="http://schemas.microsoft.com/office/powerpoint/2010/main" val="32936302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7C596-BBE0-681F-B2F6-736C53F262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4EEC1A-F355-1EFC-9280-14956D9176A8}"/>
              </a:ext>
            </a:extLst>
          </p:cNvPr>
          <p:cNvSpPr>
            <a:spLocks noGrp="1"/>
          </p:cNvSpPr>
          <p:nvPr>
            <p:ph type="title"/>
          </p:nvPr>
        </p:nvSpPr>
        <p:spPr/>
        <p:txBody>
          <a:bodyPr/>
          <a:lstStyle/>
          <a:p>
            <a:r>
              <a:rPr lang="en-US" dirty="0"/>
              <a:t>Future Work</a:t>
            </a:r>
            <a:endParaRPr lang="en-IN" dirty="0"/>
          </a:p>
        </p:txBody>
      </p:sp>
      <p:sp>
        <p:nvSpPr>
          <p:cNvPr id="3" name="Content Placeholder 2">
            <a:extLst>
              <a:ext uri="{FF2B5EF4-FFF2-40B4-BE49-F238E27FC236}">
                <a16:creationId xmlns:a16="http://schemas.microsoft.com/office/drawing/2014/main" id="{0336D995-E768-D0CE-919C-08211E31E313}"/>
              </a:ext>
            </a:extLst>
          </p:cNvPr>
          <p:cNvSpPr>
            <a:spLocks noGrp="1"/>
          </p:cNvSpPr>
          <p:nvPr>
            <p:ph idx="1"/>
          </p:nvPr>
        </p:nvSpPr>
        <p:spPr/>
        <p:txBody>
          <a:bodyPr/>
          <a:lstStyle/>
          <a:p>
            <a:pPr algn="just"/>
            <a:r>
              <a:rPr lang="en-US" b="1" dirty="0"/>
              <a:t>Exploring auto regressive nature for XAI </a:t>
            </a:r>
            <a:r>
              <a:rPr lang="en-US" dirty="0"/>
              <a:t>– Design mechanisms to interpret token-by-token generation and visualize patch-to-token attention in </a:t>
            </a:r>
            <a:r>
              <a:rPr lang="en-US" dirty="0" err="1"/>
              <a:t>ViT</a:t>
            </a:r>
            <a:r>
              <a:rPr lang="en-US" dirty="0"/>
              <a:t>-based models</a:t>
            </a:r>
          </a:p>
          <a:p>
            <a:pPr algn="just"/>
            <a:r>
              <a:rPr lang="en-US" b="1" dirty="0"/>
              <a:t>Fashion-Specific Explainability</a:t>
            </a:r>
            <a:r>
              <a:rPr lang="en-US" dirty="0"/>
              <a:t> – Incorporate garment attributes and cultural patterns to generate meaningful, human-understandable explanations for Indian fashion imagery.</a:t>
            </a:r>
          </a:p>
          <a:p>
            <a:pPr algn="just"/>
            <a:r>
              <a:rPr lang="en-US" b="1" dirty="0"/>
              <a:t>Evaluation and Integration</a:t>
            </a:r>
            <a:r>
              <a:rPr lang="en-US" dirty="0"/>
              <a:t> – Establish quantitative and human evaluation metrics, and integrate the explainability framework into real e-commerce captioning workflows.</a:t>
            </a:r>
          </a:p>
        </p:txBody>
      </p:sp>
      <p:pic>
        <p:nvPicPr>
          <p:cNvPr id="6" name="Picture 5">
            <a:extLst>
              <a:ext uri="{FF2B5EF4-FFF2-40B4-BE49-F238E27FC236}">
                <a16:creationId xmlns:a16="http://schemas.microsoft.com/office/drawing/2014/main" id="{D5FB73DC-BE34-A0DF-4FE8-9D726D6C13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0721A92F-A7FC-F718-5A70-DD9AE94C9136}"/>
              </a:ext>
            </a:extLst>
          </p:cNvPr>
          <p:cNvSpPr>
            <a:spLocks noGrp="1"/>
          </p:cNvSpPr>
          <p:nvPr>
            <p:ph type="sldNum" sz="quarter" idx="12"/>
          </p:nvPr>
        </p:nvSpPr>
        <p:spPr/>
        <p:txBody>
          <a:bodyPr/>
          <a:lstStyle/>
          <a:p>
            <a:fld id="{1DFBB4D5-A254-497C-8800-325BFC8980A0}" type="slidenum">
              <a:rPr lang="en-IN" smtClean="0"/>
              <a:t>27</a:t>
            </a:fld>
            <a:endParaRPr lang="en-IN" dirty="0"/>
          </a:p>
        </p:txBody>
      </p:sp>
    </p:spTree>
    <p:extLst>
      <p:ext uri="{BB962C8B-B14F-4D97-AF65-F5344CB8AC3E}">
        <p14:creationId xmlns:p14="http://schemas.microsoft.com/office/powerpoint/2010/main" val="37958610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C095B3-E901-2D95-5B35-26B23250B7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C12E99-F98B-54A3-D5C6-424B648DD3E0}"/>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EADDED36-F157-C47B-034F-BD17D19B938F}"/>
              </a:ext>
            </a:extLst>
          </p:cNvPr>
          <p:cNvSpPr>
            <a:spLocks noGrp="1"/>
          </p:cNvSpPr>
          <p:nvPr>
            <p:ph idx="1"/>
          </p:nvPr>
        </p:nvSpPr>
        <p:spPr/>
        <p:txBody>
          <a:bodyPr>
            <a:normAutofit fontScale="70000" lnSpcReduction="20000"/>
          </a:bodyPr>
          <a:lstStyle/>
          <a:p>
            <a:pPr marL="514350" indent="-514350" algn="just">
              <a:buFont typeface="+mj-lt"/>
              <a:buAutoNum type="arabicPeriod"/>
            </a:pPr>
            <a:r>
              <a:rPr lang="en-IN" dirty="0"/>
              <a:t>Selvaraju, R.R., Cogswell, M., Das, A., </a:t>
            </a:r>
            <a:r>
              <a:rPr lang="en-IN" dirty="0" err="1"/>
              <a:t>Vedantam</a:t>
            </a:r>
            <a:r>
              <a:rPr lang="en-IN" dirty="0"/>
              <a:t>, R., Parikh, D. and Batra, D., 2017. Grad-cam: Visual explanations from deep networks via gradient-based localization. In </a:t>
            </a:r>
            <a:r>
              <a:rPr lang="en-IN" i="1" dirty="0"/>
              <a:t>Proceedings of the IEEE international conference on computer vision</a:t>
            </a:r>
            <a:r>
              <a:rPr lang="en-IN" dirty="0"/>
              <a:t> (pp. 618-626) </a:t>
            </a:r>
            <a:endParaRPr lang="en-US" dirty="0"/>
          </a:p>
          <a:p>
            <a:pPr marL="514350" indent="-514350" algn="just">
              <a:buFont typeface="+mj-lt"/>
              <a:buAutoNum type="arabicPeriod"/>
            </a:pPr>
            <a:r>
              <a:rPr lang="en-US" dirty="0"/>
              <a:t>Sundararajan, M., Taly, A. and Yan, Q., 2017, July. Axiomatic attribution for deep networks. In </a:t>
            </a:r>
            <a:r>
              <a:rPr lang="en-US" i="1" dirty="0"/>
              <a:t>International conference on machine learning</a:t>
            </a:r>
            <a:r>
              <a:rPr lang="en-US" dirty="0"/>
              <a:t> (pp. 3319-3328). PMLR.</a:t>
            </a:r>
          </a:p>
          <a:p>
            <a:pPr marL="514350" indent="-514350" algn="just">
              <a:buFont typeface="+mj-lt"/>
              <a:buAutoNum type="arabicPeriod"/>
            </a:pPr>
            <a:r>
              <a:rPr lang="en-US" dirty="0"/>
              <a:t>Covert, I., Kim, C. and Lee, S.I., 2022. Learning to estimate </a:t>
            </a:r>
            <a:r>
              <a:rPr lang="en-US" dirty="0" err="1"/>
              <a:t>shapley</a:t>
            </a:r>
            <a:r>
              <a:rPr lang="en-US" dirty="0"/>
              <a:t> values with vision transformers. </a:t>
            </a:r>
            <a:r>
              <a:rPr lang="en-US" i="1" dirty="0" err="1"/>
              <a:t>arXiv</a:t>
            </a:r>
            <a:r>
              <a:rPr lang="en-US" i="1" dirty="0"/>
              <a:t> preprint arXiv:2206.05282</a:t>
            </a:r>
            <a:r>
              <a:rPr lang="en-US" dirty="0"/>
              <a:t>. </a:t>
            </a:r>
          </a:p>
          <a:p>
            <a:pPr marL="514350" indent="-514350" algn="just">
              <a:buFont typeface="+mj-lt"/>
              <a:buAutoNum type="arabicPeriod"/>
            </a:pPr>
            <a:r>
              <a:rPr lang="en-IN" dirty="0"/>
              <a:t>Binder, A., Montavon, G., </a:t>
            </a:r>
            <a:r>
              <a:rPr lang="en-IN" dirty="0" err="1"/>
              <a:t>Lapuschkin</a:t>
            </a:r>
            <a:r>
              <a:rPr lang="en-IN" dirty="0"/>
              <a:t>, S., Müller, K.R. and Samek, W., 2016. Layer-wise relevance propagation for neural networks with local renormalization layers. In </a:t>
            </a:r>
            <a:r>
              <a:rPr lang="en-IN" i="1" dirty="0"/>
              <a:t>Artificial Neural Networks and Machine Learning–ICANN 2016: 25th International Conference on Artificial Neural Networks, Barcelona, Spain, September 6-9, 2016, Proceedings, Part II 25</a:t>
            </a:r>
            <a:r>
              <a:rPr lang="en-IN" dirty="0"/>
              <a:t> (pp. 63-71). Springer International Publishing. </a:t>
            </a:r>
            <a:endParaRPr lang="en-US" dirty="0"/>
          </a:p>
          <a:p>
            <a:pPr marL="514350" indent="-514350" algn="just">
              <a:buFont typeface="+mj-lt"/>
              <a:buAutoNum type="arabicPeriod"/>
            </a:pPr>
            <a:r>
              <a:rPr lang="en-US" dirty="0" err="1"/>
              <a:t>Rußwurm</a:t>
            </a:r>
            <a:r>
              <a:rPr lang="en-US" dirty="0"/>
              <a:t>, M. and Körner, M., 2020. Self-attention for raw optical satellite time series classification. </a:t>
            </a:r>
            <a:r>
              <a:rPr lang="en-US" i="1" dirty="0"/>
              <a:t>ISPRS journal of photogrammetry and remote sensing</a:t>
            </a:r>
            <a:r>
              <a:rPr lang="en-US" dirty="0"/>
              <a:t>, </a:t>
            </a:r>
            <a:r>
              <a:rPr lang="en-US" i="1" dirty="0"/>
              <a:t>169</a:t>
            </a:r>
            <a:r>
              <a:rPr lang="en-US" dirty="0"/>
              <a:t>, pp.421-435    </a:t>
            </a:r>
          </a:p>
          <a:p>
            <a:pPr marL="514350" indent="-514350" algn="just">
              <a:buFont typeface="+mj-lt"/>
              <a:buAutoNum type="arabicPeriod"/>
            </a:pPr>
            <a:r>
              <a:rPr lang="en-IN" dirty="0"/>
              <a:t>Abnar, S. and Zuidema, W., 2022. Quantifying attention flow in transformers. </a:t>
            </a:r>
            <a:r>
              <a:rPr lang="en-IN" dirty="0" err="1"/>
              <a:t>arXiv</a:t>
            </a:r>
            <a:r>
              <a:rPr lang="en-IN" dirty="0"/>
              <a:t> 2020. </a:t>
            </a:r>
            <a:r>
              <a:rPr lang="en-IN" i="1" dirty="0" err="1"/>
              <a:t>arXiv</a:t>
            </a:r>
            <a:r>
              <a:rPr lang="en-IN" i="1" dirty="0"/>
              <a:t> preprint arXiv:2005.00928</a:t>
            </a:r>
            <a:r>
              <a:rPr lang="en-IN" dirty="0"/>
              <a:t>, </a:t>
            </a:r>
            <a:r>
              <a:rPr lang="en-IN" i="1" dirty="0"/>
              <a:t>10</a:t>
            </a:r>
            <a:r>
              <a:rPr lang="en-IN" dirty="0"/>
              <a:t>.  </a:t>
            </a:r>
            <a:endParaRPr lang="en-US" dirty="0"/>
          </a:p>
        </p:txBody>
      </p:sp>
      <p:pic>
        <p:nvPicPr>
          <p:cNvPr id="6" name="Picture 5">
            <a:extLst>
              <a:ext uri="{FF2B5EF4-FFF2-40B4-BE49-F238E27FC236}">
                <a16:creationId xmlns:a16="http://schemas.microsoft.com/office/drawing/2014/main" id="{BAEB568E-6E35-F86B-D68B-5D02CBF432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AE301153-F9A1-711E-5590-ACC04070BCF1}"/>
              </a:ext>
            </a:extLst>
          </p:cNvPr>
          <p:cNvSpPr>
            <a:spLocks noGrp="1"/>
          </p:cNvSpPr>
          <p:nvPr>
            <p:ph type="sldNum" sz="quarter" idx="12"/>
          </p:nvPr>
        </p:nvSpPr>
        <p:spPr/>
        <p:txBody>
          <a:bodyPr/>
          <a:lstStyle/>
          <a:p>
            <a:fld id="{1DFBB4D5-A254-497C-8800-325BFC8980A0}" type="slidenum">
              <a:rPr lang="en-IN" smtClean="0"/>
              <a:t>28</a:t>
            </a:fld>
            <a:endParaRPr lang="en-IN" dirty="0"/>
          </a:p>
        </p:txBody>
      </p:sp>
    </p:spTree>
    <p:extLst>
      <p:ext uri="{BB962C8B-B14F-4D97-AF65-F5344CB8AC3E}">
        <p14:creationId xmlns:p14="http://schemas.microsoft.com/office/powerpoint/2010/main" val="28604261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B5A8FE-5640-3488-4AAA-81B7A8027B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B40638-540E-8474-04F7-51DF8F006E0E}"/>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57331ED8-9076-FA99-C17A-3689D4AA899C}"/>
              </a:ext>
            </a:extLst>
          </p:cNvPr>
          <p:cNvSpPr>
            <a:spLocks noGrp="1"/>
          </p:cNvSpPr>
          <p:nvPr>
            <p:ph idx="1"/>
          </p:nvPr>
        </p:nvSpPr>
        <p:spPr/>
        <p:txBody>
          <a:bodyPr>
            <a:normAutofit fontScale="70000" lnSpcReduction="20000"/>
          </a:bodyPr>
          <a:lstStyle/>
          <a:p>
            <a:pPr marL="514350" indent="-514350" algn="just">
              <a:buFont typeface="+mj-lt"/>
              <a:buAutoNum type="arabicPeriod" startAt="7"/>
            </a:pPr>
            <a:r>
              <a:rPr lang="en-IN" dirty="0"/>
              <a:t>Barkan, O., </a:t>
            </a:r>
            <a:r>
              <a:rPr lang="en-IN" dirty="0" err="1"/>
              <a:t>Hauon</a:t>
            </a:r>
            <a:r>
              <a:rPr lang="en-IN" dirty="0"/>
              <a:t>, E., </a:t>
            </a:r>
            <a:r>
              <a:rPr lang="en-IN" dirty="0" err="1"/>
              <a:t>Caciularu</a:t>
            </a:r>
            <a:r>
              <a:rPr lang="en-IN" dirty="0"/>
              <a:t>, A., Katz, O., Malkiel, I., Armstrong, O. and Koenigstein, N., 2021, October. Grad-</a:t>
            </a:r>
            <a:r>
              <a:rPr lang="en-IN" dirty="0" err="1"/>
              <a:t>sam</a:t>
            </a:r>
            <a:r>
              <a:rPr lang="en-IN" dirty="0"/>
              <a:t>: Explaining transformers via gradient self-attention maps. In </a:t>
            </a:r>
            <a:r>
              <a:rPr lang="en-IN" i="1" dirty="0"/>
              <a:t>Proceedings of the 30th ACM International Conference on Information &amp; Knowledge Management</a:t>
            </a:r>
            <a:r>
              <a:rPr lang="en-IN" dirty="0"/>
              <a:t> (pp. 2882-2887)</a:t>
            </a:r>
            <a:endParaRPr lang="en-IN" dirty="0">
              <a:hlinkClick r:id="rId2"/>
            </a:endParaRPr>
          </a:p>
          <a:p>
            <a:pPr marL="514350" indent="-514350" algn="just">
              <a:buFont typeface="+mj-lt"/>
              <a:buAutoNum type="arabicPeriod" startAt="7"/>
            </a:pPr>
            <a:r>
              <a:rPr lang="en-US" dirty="0" err="1"/>
              <a:t>Chefer</a:t>
            </a:r>
            <a:r>
              <a:rPr lang="en-US" dirty="0"/>
              <a:t>, H., Gur, S. and Wolf, L., 2021. Transformer interpretability beyond attention visualization. In </a:t>
            </a:r>
            <a:r>
              <a:rPr lang="en-US" i="1" dirty="0"/>
              <a:t>Proceedings of the IEEE/CVF conference on computer vision and pattern recognition</a:t>
            </a:r>
            <a:r>
              <a:rPr lang="en-US" dirty="0"/>
              <a:t> (pp. 782-791).</a:t>
            </a:r>
            <a:endParaRPr lang="en-IN" dirty="0"/>
          </a:p>
          <a:p>
            <a:pPr marL="514350" indent="-514350" algn="just">
              <a:buFont typeface="+mj-lt"/>
              <a:buAutoNum type="arabicPeriod" startAt="7"/>
            </a:pPr>
            <a:r>
              <a:rPr lang="en-IN" dirty="0" err="1"/>
              <a:t>Nalmpantis</a:t>
            </a:r>
            <a:r>
              <a:rPr lang="en-IN" dirty="0"/>
              <a:t>, A., Panagiotopoulos, A., </a:t>
            </a:r>
            <a:r>
              <a:rPr lang="en-IN" dirty="0" err="1"/>
              <a:t>Gkountouras</a:t>
            </a:r>
            <a:r>
              <a:rPr lang="en-IN" dirty="0"/>
              <a:t>, J., Papakostas, K. and Aziz, W., 2023. Vision </a:t>
            </a:r>
            <a:r>
              <a:rPr lang="en-IN" dirty="0" err="1"/>
              <a:t>diffmask</a:t>
            </a:r>
            <a:r>
              <a:rPr lang="en-IN" dirty="0"/>
              <a:t>: Faithful interpretation of vision transformers with differentiable patch masking. In </a:t>
            </a:r>
            <a:r>
              <a:rPr lang="en-IN" i="1" dirty="0"/>
              <a:t>Proceedings of the IEEE/CVF Conference on Computer Vision and Pattern Recognition</a:t>
            </a:r>
            <a:r>
              <a:rPr lang="en-IN" dirty="0"/>
              <a:t> (pp. 3756-3763).  </a:t>
            </a:r>
            <a:endParaRPr lang="en-US" dirty="0"/>
          </a:p>
          <a:p>
            <a:pPr marL="514350" indent="-514350" algn="just">
              <a:buFont typeface="+mj-lt"/>
              <a:buAutoNum type="arabicPeriod" startAt="7"/>
            </a:pPr>
            <a:r>
              <a:rPr lang="en-US" dirty="0"/>
              <a:t>Yu, L. and Xiang, W., 2023. X-pruner: explainable pruning for vision transformers. In </a:t>
            </a:r>
            <a:r>
              <a:rPr lang="en-US" i="1" dirty="0"/>
              <a:t>Proceedings of the IEEE/CVF conference on computer vision and pattern recognition</a:t>
            </a:r>
            <a:r>
              <a:rPr lang="en-US" dirty="0"/>
              <a:t> (pp. 24355-24363). </a:t>
            </a:r>
            <a:endParaRPr lang="en-IN" dirty="0"/>
          </a:p>
          <a:p>
            <a:pPr marL="514350" indent="-514350" algn="just">
              <a:buFont typeface="+mj-lt"/>
              <a:buAutoNum type="arabicPeriod" startAt="7"/>
            </a:pPr>
            <a:r>
              <a:rPr lang="en-US" dirty="0"/>
              <a:t>Liang, Y., Ge, C., Tong, Z., Song, Y., Wang, J. and Xie, P., 2022. Not all patches are what you need: Expediting vision transformers via token reorganizations. </a:t>
            </a:r>
            <a:r>
              <a:rPr lang="en-US" i="1" dirty="0" err="1"/>
              <a:t>arXiv</a:t>
            </a:r>
            <a:r>
              <a:rPr lang="en-US" i="1" dirty="0"/>
              <a:t> preprint arXiv:2202.07800</a:t>
            </a:r>
            <a:r>
              <a:rPr lang="en-US" dirty="0"/>
              <a:t>.  </a:t>
            </a:r>
          </a:p>
        </p:txBody>
      </p:sp>
      <p:pic>
        <p:nvPicPr>
          <p:cNvPr id="6" name="Picture 5">
            <a:extLst>
              <a:ext uri="{FF2B5EF4-FFF2-40B4-BE49-F238E27FC236}">
                <a16:creationId xmlns:a16="http://schemas.microsoft.com/office/drawing/2014/main" id="{6D402B70-4BF3-F4AD-D43F-DA01BFE488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D01BB518-E6AF-76A3-0ECA-B87662F6D663}"/>
              </a:ext>
            </a:extLst>
          </p:cNvPr>
          <p:cNvSpPr>
            <a:spLocks noGrp="1"/>
          </p:cNvSpPr>
          <p:nvPr>
            <p:ph type="sldNum" sz="quarter" idx="12"/>
          </p:nvPr>
        </p:nvSpPr>
        <p:spPr/>
        <p:txBody>
          <a:bodyPr/>
          <a:lstStyle/>
          <a:p>
            <a:fld id="{1DFBB4D5-A254-497C-8800-325BFC8980A0}" type="slidenum">
              <a:rPr lang="en-IN" smtClean="0"/>
              <a:t>29</a:t>
            </a:fld>
            <a:endParaRPr lang="en-IN" dirty="0"/>
          </a:p>
        </p:txBody>
      </p:sp>
    </p:spTree>
    <p:extLst>
      <p:ext uri="{BB962C8B-B14F-4D97-AF65-F5344CB8AC3E}">
        <p14:creationId xmlns:p14="http://schemas.microsoft.com/office/powerpoint/2010/main" val="29332327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37ACD-6835-3853-980B-59A98CE128A5}"/>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0A3AC4C8-01A8-14C7-68F4-239E3EC798C6}"/>
              </a:ext>
            </a:extLst>
          </p:cNvPr>
          <p:cNvSpPr>
            <a:spLocks noGrp="1"/>
          </p:cNvSpPr>
          <p:nvPr>
            <p:ph idx="1"/>
          </p:nvPr>
        </p:nvSpPr>
        <p:spPr/>
        <p:txBody>
          <a:bodyPr>
            <a:normAutofit lnSpcReduction="10000"/>
          </a:bodyPr>
          <a:lstStyle/>
          <a:p>
            <a:pPr algn="just"/>
            <a:r>
              <a:rPr lang="en-US" b="1" dirty="0"/>
              <a:t>Lack of Structured Annotation –</a:t>
            </a:r>
            <a:r>
              <a:rPr lang="en-US" dirty="0"/>
              <a:t> Indian e-commerce space is flooded with millions of unstructured visual fashion images uploaded daily, lacking descriptive captions or hierarchical tags. This data makes it difficult to index, retrieve, and recommend items efficiently.</a:t>
            </a:r>
          </a:p>
          <a:p>
            <a:pPr algn="just"/>
            <a:r>
              <a:rPr lang="en-US" b="1" dirty="0"/>
              <a:t>Diversity &amp;Complexity of Indian Fashion - </a:t>
            </a:r>
            <a:r>
              <a:rPr lang="en-US" dirty="0"/>
              <a:t>Generic captioning models trained on Western apparel datasets fail to capture this, leading to inaccurate or incomplete captions</a:t>
            </a:r>
          </a:p>
          <a:p>
            <a:pPr algn="just"/>
            <a:r>
              <a:rPr lang="en-US" b="1" dirty="0"/>
              <a:t>Trust &amp; Transparency –</a:t>
            </a:r>
            <a:r>
              <a:rPr lang="en-US" dirty="0"/>
              <a:t> Explainability ensures users and stakeholders can trust AI predictions. </a:t>
            </a:r>
          </a:p>
          <a:p>
            <a:pPr algn="just"/>
            <a:r>
              <a:rPr lang="en-US" b="1" dirty="0"/>
              <a:t>Challenges</a:t>
            </a:r>
            <a:r>
              <a:rPr lang="en-US" dirty="0"/>
              <a:t> </a:t>
            </a:r>
            <a:r>
              <a:rPr lang="en-US" b="1" dirty="0"/>
              <a:t>–</a:t>
            </a:r>
            <a:r>
              <a:rPr lang="en-US" dirty="0"/>
              <a:t> Trade-off between accuracy and interpretability; scaling explainability to large models is difficult.</a:t>
            </a:r>
            <a:endParaRPr lang="en-IN" dirty="0"/>
          </a:p>
        </p:txBody>
      </p:sp>
      <p:sp>
        <p:nvSpPr>
          <p:cNvPr id="4" name="Slide Number Placeholder 3">
            <a:extLst>
              <a:ext uri="{FF2B5EF4-FFF2-40B4-BE49-F238E27FC236}">
                <a16:creationId xmlns:a16="http://schemas.microsoft.com/office/drawing/2014/main" id="{9688BE31-C8CD-ABFF-8411-03A7F7DCAEBA}"/>
              </a:ext>
            </a:extLst>
          </p:cNvPr>
          <p:cNvSpPr>
            <a:spLocks noGrp="1"/>
          </p:cNvSpPr>
          <p:nvPr>
            <p:ph type="sldNum" sz="quarter" idx="12"/>
          </p:nvPr>
        </p:nvSpPr>
        <p:spPr/>
        <p:txBody>
          <a:bodyPr/>
          <a:lstStyle/>
          <a:p>
            <a:fld id="{1DFBB4D5-A254-497C-8800-325BFC8980A0}" type="slidenum">
              <a:rPr lang="en-IN" smtClean="0"/>
              <a:t>3</a:t>
            </a:fld>
            <a:endParaRPr lang="en-IN" dirty="0"/>
          </a:p>
        </p:txBody>
      </p:sp>
      <p:pic>
        <p:nvPicPr>
          <p:cNvPr id="5" name="Picture 4">
            <a:extLst>
              <a:ext uri="{FF2B5EF4-FFF2-40B4-BE49-F238E27FC236}">
                <a16:creationId xmlns:a16="http://schemas.microsoft.com/office/drawing/2014/main" id="{B5AC2F28-1DC4-E2FD-7D1E-BCF6C5448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Tree>
    <p:extLst>
      <p:ext uri="{BB962C8B-B14F-4D97-AF65-F5344CB8AC3E}">
        <p14:creationId xmlns:p14="http://schemas.microsoft.com/office/powerpoint/2010/main" val="39857515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289A55-C9A0-E594-A54F-3FB0F36C50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004D31-BAA4-9CFA-AF3B-9AE3B005D265}"/>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A7721DF3-3B5D-CD9D-73AF-FD96F36BA922}"/>
              </a:ext>
            </a:extLst>
          </p:cNvPr>
          <p:cNvSpPr>
            <a:spLocks noGrp="1"/>
          </p:cNvSpPr>
          <p:nvPr>
            <p:ph idx="1"/>
          </p:nvPr>
        </p:nvSpPr>
        <p:spPr/>
        <p:txBody>
          <a:bodyPr>
            <a:normAutofit fontScale="85000" lnSpcReduction="20000"/>
          </a:bodyPr>
          <a:lstStyle/>
          <a:p>
            <a:pPr marL="514350" indent="-514350" algn="just">
              <a:buFont typeface="+mj-lt"/>
              <a:buAutoNum type="arabicPeriod" startAt="12"/>
            </a:pPr>
            <a:r>
              <a:rPr lang="en-IN" dirty="0"/>
              <a:t>Pan, B., Panda, R., Jiang, Y., Wang, Z., Feris, R. and Oliva, A., 2021. IA-RED $^ 2$: Interpretability-aware redundancy reduction for vision transformers. </a:t>
            </a:r>
            <a:r>
              <a:rPr lang="en-IN" i="1" dirty="0"/>
              <a:t>Advances in neural information processing systems</a:t>
            </a:r>
            <a:r>
              <a:rPr lang="en-IN" dirty="0"/>
              <a:t>, </a:t>
            </a:r>
            <a:r>
              <a:rPr lang="en-IN" i="1" dirty="0"/>
              <a:t>34</a:t>
            </a:r>
            <a:r>
              <a:rPr lang="en-IN" dirty="0"/>
              <a:t>, pp.24898-24911.   </a:t>
            </a:r>
            <a:endParaRPr lang="en-US" dirty="0">
              <a:hlinkClick r:id="rId2"/>
            </a:endParaRPr>
          </a:p>
          <a:p>
            <a:pPr marL="514350" indent="-514350" algn="just">
              <a:buFont typeface="+mj-lt"/>
              <a:buAutoNum type="arabicPeriod" startAt="12"/>
            </a:pPr>
            <a:r>
              <a:rPr lang="en-IN" dirty="0"/>
              <a:t>Xie, W., Li, X.H., Cao, C.C. and Zhang, N.L., 2022. Vit-cx: Causal explanation of vision transformers. </a:t>
            </a:r>
            <a:r>
              <a:rPr lang="en-IN" i="1" dirty="0" err="1"/>
              <a:t>arXiv</a:t>
            </a:r>
            <a:r>
              <a:rPr lang="en-IN" i="1" dirty="0"/>
              <a:t> preprint arXiv:2211.03064</a:t>
            </a:r>
            <a:r>
              <a:rPr lang="en-IN" dirty="0"/>
              <a:t>. </a:t>
            </a:r>
            <a:r>
              <a:rPr lang="en-US" dirty="0"/>
              <a:t> </a:t>
            </a:r>
            <a:endParaRPr lang="en-IN" dirty="0"/>
          </a:p>
          <a:p>
            <a:pPr marL="514350" indent="-514350" algn="just">
              <a:buFont typeface="+mj-lt"/>
              <a:buAutoNum type="arabicPeriod" startAt="12"/>
            </a:pPr>
            <a:r>
              <a:rPr lang="en-IN" dirty="0"/>
              <a:t>Kim, S., Nam, J. and Ko, B.C., 2022, June. Vit-net: Interpretable vision transformers with neural tree decoder. In </a:t>
            </a:r>
            <a:r>
              <a:rPr lang="en-IN" i="1" dirty="0"/>
              <a:t>International conference on machine learning</a:t>
            </a:r>
            <a:r>
              <a:rPr lang="en-IN" dirty="0"/>
              <a:t> (pp. 11162-11172). PMLR.  </a:t>
            </a:r>
            <a:endParaRPr lang="en-US" dirty="0"/>
          </a:p>
          <a:p>
            <a:pPr marL="514350" indent="-514350" algn="just">
              <a:buFont typeface="+mj-lt"/>
              <a:buAutoNum type="arabicPeriod" startAt="12"/>
            </a:pPr>
            <a:r>
              <a:rPr lang="en-US" dirty="0"/>
              <a:t>Niu, Y., Ding, M., Ge, M., Karlsson, R., Zhang, Y., Carballo, A. and Takeda, K., 2024. R-cut: Enhancing explainability in vision transformers with relationship weighted out and cut. </a:t>
            </a:r>
            <a:r>
              <a:rPr lang="en-US" i="1" dirty="0"/>
              <a:t>Sensors</a:t>
            </a:r>
            <a:r>
              <a:rPr lang="en-US" dirty="0"/>
              <a:t>, </a:t>
            </a:r>
            <a:r>
              <a:rPr lang="en-US" i="1" dirty="0"/>
              <a:t>24</a:t>
            </a:r>
            <a:r>
              <a:rPr lang="en-US" dirty="0"/>
              <a:t>(9), p.2695.  </a:t>
            </a:r>
          </a:p>
          <a:p>
            <a:pPr marL="514350" indent="-514350" algn="just">
              <a:buFont typeface="+mj-lt"/>
              <a:buAutoNum type="arabicPeriod" startAt="12"/>
            </a:pPr>
            <a:r>
              <a:rPr lang="en-IN" dirty="0"/>
              <a:t>Yu, L., Xiang, W., Fang, J., Chen, Y.P.P. and Chi, L., 2023. ex-vit: A novel explainable vision transformer for weakly supervised semantic segmentation. </a:t>
            </a:r>
            <a:r>
              <a:rPr lang="en-IN" i="1" dirty="0"/>
              <a:t>Pattern Recognition</a:t>
            </a:r>
            <a:r>
              <a:rPr lang="en-IN" dirty="0"/>
              <a:t>, </a:t>
            </a:r>
            <a:r>
              <a:rPr lang="en-IN" i="1" dirty="0"/>
              <a:t>142</a:t>
            </a:r>
            <a:r>
              <a:rPr lang="en-IN" dirty="0"/>
              <a:t>, p.109666   </a:t>
            </a:r>
            <a:endParaRPr lang="en-US" dirty="0"/>
          </a:p>
        </p:txBody>
      </p:sp>
      <p:pic>
        <p:nvPicPr>
          <p:cNvPr id="6" name="Picture 5">
            <a:extLst>
              <a:ext uri="{FF2B5EF4-FFF2-40B4-BE49-F238E27FC236}">
                <a16:creationId xmlns:a16="http://schemas.microsoft.com/office/drawing/2014/main" id="{AAC1F80D-2B09-8CD5-48A4-A7EEA404EA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6879A207-E1CA-C326-8B99-2FEA61916ED7}"/>
              </a:ext>
            </a:extLst>
          </p:cNvPr>
          <p:cNvSpPr>
            <a:spLocks noGrp="1"/>
          </p:cNvSpPr>
          <p:nvPr>
            <p:ph type="sldNum" sz="quarter" idx="12"/>
          </p:nvPr>
        </p:nvSpPr>
        <p:spPr/>
        <p:txBody>
          <a:bodyPr/>
          <a:lstStyle/>
          <a:p>
            <a:fld id="{1DFBB4D5-A254-497C-8800-325BFC8980A0}" type="slidenum">
              <a:rPr lang="en-IN" smtClean="0"/>
              <a:t>30</a:t>
            </a:fld>
            <a:endParaRPr lang="en-IN" dirty="0"/>
          </a:p>
        </p:txBody>
      </p:sp>
    </p:spTree>
    <p:extLst>
      <p:ext uri="{BB962C8B-B14F-4D97-AF65-F5344CB8AC3E}">
        <p14:creationId xmlns:p14="http://schemas.microsoft.com/office/powerpoint/2010/main" val="5726499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74A733-30AC-F4D0-3654-897E81D047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FD4F99-E457-EBE7-76DC-E8221147AD43}"/>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E6EEC701-7F0F-CA6D-9538-3053426D3FDB}"/>
              </a:ext>
            </a:extLst>
          </p:cNvPr>
          <p:cNvSpPr>
            <a:spLocks noGrp="1"/>
          </p:cNvSpPr>
          <p:nvPr>
            <p:ph idx="1"/>
          </p:nvPr>
        </p:nvSpPr>
        <p:spPr/>
        <p:txBody>
          <a:bodyPr>
            <a:normAutofit fontScale="77500" lnSpcReduction="20000"/>
          </a:bodyPr>
          <a:lstStyle/>
          <a:p>
            <a:pPr marL="514350" indent="-514350" algn="just">
              <a:buFont typeface="+mj-lt"/>
              <a:buAutoNum type="arabicPeriod" startAt="17"/>
            </a:pPr>
            <a:r>
              <a:rPr lang="en-IN" dirty="0"/>
              <a:t>Hafner, M., </a:t>
            </a:r>
            <a:r>
              <a:rPr lang="en-IN" dirty="0" err="1"/>
              <a:t>Katsantoni</a:t>
            </a:r>
            <a:r>
              <a:rPr lang="en-IN" dirty="0"/>
              <a:t>, M., Köster, T., Marks, J., Mukherjee, J., Staiger, D., Ule, J. and </a:t>
            </a:r>
            <a:r>
              <a:rPr lang="en-IN" dirty="0" err="1"/>
              <a:t>Zavolan</a:t>
            </a:r>
            <a:r>
              <a:rPr lang="en-IN" dirty="0"/>
              <a:t>, M., 2021. CLIP and complementary methods. </a:t>
            </a:r>
            <a:r>
              <a:rPr lang="en-IN" i="1" dirty="0"/>
              <a:t>Nature Reviews Methods Primers</a:t>
            </a:r>
            <a:r>
              <a:rPr lang="en-IN" dirty="0"/>
              <a:t>, </a:t>
            </a:r>
            <a:r>
              <a:rPr lang="en-IN" i="1" dirty="0"/>
              <a:t>1</a:t>
            </a:r>
            <a:r>
              <a:rPr lang="en-IN" dirty="0"/>
              <a:t>(1), p.20.  </a:t>
            </a:r>
          </a:p>
          <a:p>
            <a:pPr marL="514350" indent="-514350" algn="just">
              <a:buFont typeface="+mj-lt"/>
              <a:buAutoNum type="arabicPeriod" startAt="17"/>
            </a:pPr>
            <a:r>
              <a:rPr lang="en-IN" dirty="0"/>
              <a:t>Wang, J., Mao, Y., Guan, N. and Xue, C.J., 2024. SHAP-CAT: A interpretable multi-modal framework enhancing WSI classification via virtual staining and </a:t>
            </a:r>
            <a:r>
              <a:rPr lang="en-IN" dirty="0" err="1"/>
              <a:t>shapley</a:t>
            </a:r>
            <a:r>
              <a:rPr lang="en-IN" dirty="0"/>
              <a:t>-value-based multimodal fusion. </a:t>
            </a:r>
            <a:r>
              <a:rPr lang="en-IN" i="1" dirty="0" err="1"/>
              <a:t>arXiv</a:t>
            </a:r>
            <a:r>
              <a:rPr lang="en-IN" i="1" dirty="0"/>
              <a:t> preprint arXiv:2410.01408</a:t>
            </a:r>
            <a:r>
              <a:rPr lang="en-IN" dirty="0"/>
              <a:t>. </a:t>
            </a:r>
          </a:p>
          <a:p>
            <a:pPr marL="514350" indent="-514350" algn="just">
              <a:buFont typeface="+mj-lt"/>
              <a:buAutoNum type="arabicPeriod" startAt="17"/>
            </a:pPr>
            <a:r>
              <a:rPr lang="en-IN" dirty="0"/>
              <a:t>Liu, S., Zeng, Z., Ren, T., Li, F., Zhang, H., Yang, J., Jiang, Q., Li, C., Yang, J., Su, H. and Zhu, J., 2024, September. Grounding dino: Marrying dino with grounded pre-training for open-set object detection. In </a:t>
            </a:r>
            <a:r>
              <a:rPr lang="en-IN" i="1" dirty="0"/>
              <a:t>European Conference on Computer Vision</a:t>
            </a:r>
            <a:r>
              <a:rPr lang="en-IN" dirty="0"/>
              <a:t> (pp. 38-55). Cham: Springer Nature Switzerland. </a:t>
            </a:r>
          </a:p>
          <a:p>
            <a:pPr marL="514350" indent="-514350" algn="just">
              <a:buFont typeface="+mj-lt"/>
              <a:buAutoNum type="arabicPeriod" startAt="17"/>
            </a:pPr>
            <a:r>
              <a:rPr lang="en-US" dirty="0"/>
              <a:t>Choi, H., Jin, S. and Han, K., 2024. ICEv2: Interpretability, Comprehensiveness, and Explainability in Vision Transformer. </a:t>
            </a:r>
            <a:r>
              <a:rPr lang="en-US" i="1" dirty="0"/>
              <a:t>International Journal of Computer Vision</a:t>
            </a:r>
            <a:r>
              <a:rPr lang="en-US" dirty="0"/>
              <a:t>, pp.1-18.  </a:t>
            </a:r>
          </a:p>
          <a:p>
            <a:pPr marL="514350" indent="-514350" algn="just">
              <a:buFont typeface="+mj-lt"/>
              <a:buAutoNum type="arabicPeriod" startAt="17"/>
            </a:pPr>
            <a:r>
              <a:rPr lang="en-US" dirty="0" err="1"/>
              <a:t>Yellinek</a:t>
            </a:r>
            <a:r>
              <a:rPr lang="en-US" dirty="0"/>
              <a:t>, N., Karlinsky, L. and </a:t>
            </a:r>
            <a:r>
              <a:rPr lang="en-US" dirty="0" err="1"/>
              <a:t>Giryes</a:t>
            </a:r>
            <a:r>
              <a:rPr lang="en-US" dirty="0"/>
              <a:t>, R., 2025. 3VL: Using Trees to Improve Vision-Language Models’ Interpretability. </a:t>
            </a:r>
            <a:r>
              <a:rPr lang="en-US" i="1" dirty="0"/>
              <a:t>IEEE Transactions on Image Processing</a:t>
            </a:r>
            <a:r>
              <a:rPr lang="en-US" dirty="0"/>
              <a:t>. </a:t>
            </a:r>
          </a:p>
          <a:p>
            <a:pPr marL="514350" indent="-514350" algn="just">
              <a:buFont typeface="+mj-lt"/>
              <a:buAutoNum type="arabicPeriod" startAt="17"/>
            </a:pPr>
            <a:endParaRPr lang="en-IN" dirty="0"/>
          </a:p>
          <a:p>
            <a:endParaRPr lang="en-IN" dirty="0"/>
          </a:p>
          <a:p>
            <a:endParaRPr lang="en-US" dirty="0"/>
          </a:p>
        </p:txBody>
      </p:sp>
      <p:pic>
        <p:nvPicPr>
          <p:cNvPr id="6" name="Picture 5">
            <a:extLst>
              <a:ext uri="{FF2B5EF4-FFF2-40B4-BE49-F238E27FC236}">
                <a16:creationId xmlns:a16="http://schemas.microsoft.com/office/drawing/2014/main" id="{46ED8F8B-9CB3-29F8-98B3-CCC682B154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2CD4B700-9345-8DF5-A76C-70C3F87CEAE2}"/>
              </a:ext>
            </a:extLst>
          </p:cNvPr>
          <p:cNvSpPr>
            <a:spLocks noGrp="1"/>
          </p:cNvSpPr>
          <p:nvPr>
            <p:ph type="sldNum" sz="quarter" idx="12"/>
          </p:nvPr>
        </p:nvSpPr>
        <p:spPr/>
        <p:txBody>
          <a:bodyPr/>
          <a:lstStyle/>
          <a:p>
            <a:fld id="{1DFBB4D5-A254-497C-8800-325BFC8980A0}" type="slidenum">
              <a:rPr lang="en-IN" smtClean="0"/>
              <a:t>31</a:t>
            </a:fld>
            <a:endParaRPr lang="en-IN" dirty="0"/>
          </a:p>
        </p:txBody>
      </p:sp>
    </p:spTree>
    <p:extLst>
      <p:ext uri="{BB962C8B-B14F-4D97-AF65-F5344CB8AC3E}">
        <p14:creationId xmlns:p14="http://schemas.microsoft.com/office/powerpoint/2010/main" val="18916503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E8813A-BEB9-8180-C37B-22C898C0B0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618BEC-A07D-27CC-B821-ADB5078AB685}"/>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390D3558-4DD6-9241-F7E7-48CFD7178999}"/>
              </a:ext>
            </a:extLst>
          </p:cNvPr>
          <p:cNvSpPr>
            <a:spLocks noGrp="1"/>
          </p:cNvSpPr>
          <p:nvPr>
            <p:ph idx="1"/>
          </p:nvPr>
        </p:nvSpPr>
        <p:spPr/>
        <p:txBody>
          <a:bodyPr>
            <a:normAutofit fontScale="77500" lnSpcReduction="20000"/>
          </a:bodyPr>
          <a:lstStyle/>
          <a:p>
            <a:pPr marL="514350" indent="-514350" algn="just">
              <a:buFont typeface="+mj-lt"/>
              <a:buAutoNum type="arabicPeriod" startAt="22"/>
            </a:pPr>
            <a:r>
              <a:rPr lang="en-IN" dirty="0"/>
              <a:t>Kirillov, A., Mintun, E., Ravi, N., Mao, H., Rolland, C., Gustafson, L., Xiao, T., Whitehead, S., Berg, A.C., Lo, W.Y. and </a:t>
            </a:r>
            <a:r>
              <a:rPr lang="en-IN" dirty="0" err="1"/>
              <a:t>Dollár</a:t>
            </a:r>
            <a:r>
              <a:rPr lang="en-IN" dirty="0"/>
              <a:t>, P., 2023. Segment anything. In </a:t>
            </a:r>
            <a:r>
              <a:rPr lang="en-IN" i="1" dirty="0"/>
              <a:t>Proceedings of the IEEE/CVF international conference on computer vision</a:t>
            </a:r>
            <a:r>
              <a:rPr lang="en-IN" dirty="0"/>
              <a:t> (pp. 4015-4026).</a:t>
            </a:r>
            <a:r>
              <a:rPr lang="en-US" dirty="0"/>
              <a:t> </a:t>
            </a:r>
          </a:p>
          <a:p>
            <a:pPr marL="514350" indent="-514350" algn="just">
              <a:buFont typeface="+mj-lt"/>
              <a:buAutoNum type="arabicPeriod" startAt="22"/>
            </a:pPr>
            <a:r>
              <a:rPr lang="en-IN" dirty="0"/>
              <a:t>Li, J., Li, D., Xiong, C. and Hoi, S., 2022, June. Blip: Bootstrapping language-image pre-training for unified vision-language understanding and generation. In </a:t>
            </a:r>
            <a:r>
              <a:rPr lang="en-IN" i="1" dirty="0"/>
              <a:t>International conference on machine learning</a:t>
            </a:r>
            <a:r>
              <a:rPr lang="en-IN" dirty="0"/>
              <a:t> (pp. 12888-12900). PMLR</a:t>
            </a:r>
          </a:p>
          <a:p>
            <a:pPr marL="514350" indent="-514350" algn="just">
              <a:buFont typeface="+mj-lt"/>
              <a:buAutoNum type="arabicPeriod" startAt="22"/>
            </a:pPr>
            <a:r>
              <a:rPr lang="en-IN" dirty="0"/>
              <a:t>Beyer, L., Steiner, A., Pinto, A.S., Kolesnikov, A., Wang, X., Salz, D., Neumann, M., </a:t>
            </a:r>
            <a:r>
              <a:rPr lang="en-IN" dirty="0" err="1"/>
              <a:t>Alabdulmohsin</a:t>
            </a:r>
            <a:r>
              <a:rPr lang="en-IN" dirty="0"/>
              <a:t>, I., Tschannen, M., </a:t>
            </a:r>
            <a:r>
              <a:rPr lang="en-IN" dirty="0" err="1"/>
              <a:t>Bugliarello</a:t>
            </a:r>
            <a:r>
              <a:rPr lang="en-IN" dirty="0"/>
              <a:t>, E. and </a:t>
            </a:r>
            <a:r>
              <a:rPr lang="en-IN" dirty="0" err="1"/>
              <a:t>Unterthiner</a:t>
            </a:r>
            <a:r>
              <a:rPr lang="en-IN" dirty="0"/>
              <a:t>, T., 2024. </a:t>
            </a:r>
            <a:r>
              <a:rPr lang="en-IN" dirty="0" err="1"/>
              <a:t>Paligemma</a:t>
            </a:r>
            <a:r>
              <a:rPr lang="en-IN" dirty="0"/>
              <a:t>: A versatile 3b </a:t>
            </a:r>
            <a:r>
              <a:rPr lang="en-IN" dirty="0" err="1"/>
              <a:t>vlm</a:t>
            </a:r>
            <a:r>
              <a:rPr lang="en-IN" dirty="0"/>
              <a:t> for transfer. </a:t>
            </a:r>
            <a:r>
              <a:rPr lang="en-IN" i="1" dirty="0" err="1"/>
              <a:t>arXiv</a:t>
            </a:r>
            <a:r>
              <a:rPr lang="en-IN" i="1" dirty="0"/>
              <a:t> preprint arXiv:2407.07726</a:t>
            </a:r>
            <a:r>
              <a:rPr lang="en-IN" dirty="0"/>
              <a:t>.</a:t>
            </a:r>
          </a:p>
          <a:p>
            <a:pPr marL="514350" indent="-514350" algn="just">
              <a:buFont typeface="+mj-lt"/>
              <a:buAutoNum type="arabicPeriod" startAt="22"/>
            </a:pPr>
            <a:r>
              <a:rPr lang="en-IN" dirty="0"/>
              <a:t>Beyer, L., Steiner, A., Pinto, A.S., Kolesnikov, A., Wang, X., Salz, D., Neumann, M., </a:t>
            </a:r>
            <a:r>
              <a:rPr lang="en-IN" dirty="0" err="1"/>
              <a:t>Alabdulmohsin</a:t>
            </a:r>
            <a:r>
              <a:rPr lang="en-IN" dirty="0"/>
              <a:t>, I., Tschannen, M., </a:t>
            </a:r>
            <a:r>
              <a:rPr lang="en-IN" dirty="0" err="1"/>
              <a:t>Bugliarello</a:t>
            </a:r>
            <a:r>
              <a:rPr lang="en-IN" dirty="0"/>
              <a:t>, E. and </a:t>
            </a:r>
            <a:r>
              <a:rPr lang="en-IN" dirty="0" err="1"/>
              <a:t>Unterthiner</a:t>
            </a:r>
            <a:r>
              <a:rPr lang="en-IN" dirty="0"/>
              <a:t>, T., 2024. </a:t>
            </a:r>
            <a:r>
              <a:rPr lang="en-IN" dirty="0" err="1"/>
              <a:t>Paligemma</a:t>
            </a:r>
            <a:r>
              <a:rPr lang="en-IN" dirty="0"/>
              <a:t>: A versatile 3b </a:t>
            </a:r>
            <a:r>
              <a:rPr lang="en-IN" dirty="0" err="1"/>
              <a:t>vlm</a:t>
            </a:r>
            <a:r>
              <a:rPr lang="en-IN" dirty="0"/>
              <a:t> for transfer. </a:t>
            </a:r>
            <a:r>
              <a:rPr lang="en-IN" i="1" dirty="0" err="1"/>
              <a:t>arXiv</a:t>
            </a:r>
            <a:r>
              <a:rPr lang="en-IN" i="1" dirty="0"/>
              <a:t> preprint arXiv:2407.07726</a:t>
            </a:r>
            <a:r>
              <a:rPr lang="en-IN" dirty="0"/>
              <a:t>.</a:t>
            </a:r>
          </a:p>
          <a:p>
            <a:pPr marL="514350" indent="-514350" algn="just">
              <a:buFont typeface="+mj-lt"/>
              <a:buAutoNum type="arabicPeriod" startAt="22"/>
            </a:pPr>
            <a:r>
              <a:rPr lang="en-IN" dirty="0"/>
              <a:t>Yang, A., Li, A., Yang, B., Zhang, B., Hui, B., Zheng, B., Yu, B., Gao, C., Huang, C., </a:t>
            </a:r>
            <a:r>
              <a:rPr lang="en-IN" dirty="0" err="1"/>
              <a:t>Lv</a:t>
            </a:r>
            <a:r>
              <a:rPr lang="en-IN" dirty="0"/>
              <a:t>, C. and Zheng, C., 2025. Qwen3 technical report. </a:t>
            </a:r>
            <a:r>
              <a:rPr lang="en-IN" i="1" dirty="0" err="1"/>
              <a:t>arXiv</a:t>
            </a:r>
            <a:r>
              <a:rPr lang="en-IN" i="1" dirty="0"/>
              <a:t> preprint arXiv:2505.09388</a:t>
            </a:r>
            <a:endParaRPr lang="en-IN" dirty="0"/>
          </a:p>
        </p:txBody>
      </p:sp>
      <p:pic>
        <p:nvPicPr>
          <p:cNvPr id="6" name="Picture 5">
            <a:extLst>
              <a:ext uri="{FF2B5EF4-FFF2-40B4-BE49-F238E27FC236}">
                <a16:creationId xmlns:a16="http://schemas.microsoft.com/office/drawing/2014/main" id="{E235D951-744C-E7FE-987D-E3C7338D47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99026041-FB6E-C320-1C9E-B893DE2E2AF3}"/>
              </a:ext>
            </a:extLst>
          </p:cNvPr>
          <p:cNvSpPr>
            <a:spLocks noGrp="1"/>
          </p:cNvSpPr>
          <p:nvPr>
            <p:ph type="sldNum" sz="quarter" idx="12"/>
          </p:nvPr>
        </p:nvSpPr>
        <p:spPr/>
        <p:txBody>
          <a:bodyPr/>
          <a:lstStyle/>
          <a:p>
            <a:fld id="{1DFBB4D5-A254-497C-8800-325BFC8980A0}" type="slidenum">
              <a:rPr lang="en-IN" smtClean="0"/>
              <a:t>32</a:t>
            </a:fld>
            <a:endParaRPr lang="en-IN" dirty="0"/>
          </a:p>
        </p:txBody>
      </p:sp>
    </p:spTree>
    <p:extLst>
      <p:ext uri="{BB962C8B-B14F-4D97-AF65-F5344CB8AC3E}">
        <p14:creationId xmlns:p14="http://schemas.microsoft.com/office/powerpoint/2010/main" val="11121408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53FD80-BA9F-81F4-658A-89A915A87B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CB5D29-32EB-CE5B-3A2D-6C1BB52DB979}"/>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6D5B12CD-F7ED-E827-1F4A-38ACE9FB2771}"/>
              </a:ext>
            </a:extLst>
          </p:cNvPr>
          <p:cNvSpPr>
            <a:spLocks noGrp="1"/>
          </p:cNvSpPr>
          <p:nvPr>
            <p:ph idx="1"/>
          </p:nvPr>
        </p:nvSpPr>
        <p:spPr/>
        <p:txBody>
          <a:bodyPr>
            <a:normAutofit fontScale="85000" lnSpcReduction="20000"/>
          </a:bodyPr>
          <a:lstStyle/>
          <a:p>
            <a:pPr marL="514350" indent="-514350" algn="just">
              <a:buFont typeface="+mj-lt"/>
              <a:buAutoNum type="arabicPeriod" startAt="26"/>
            </a:pPr>
            <a:r>
              <a:rPr lang="en-IN" dirty="0"/>
              <a:t>Vishal Jayaswal, Rajneesh Rani, Jagdeep Kaur et al. A Comprehensive Survey on Image Captioning for Indian Languages: Techniques, Datasets, and Challenges, 13 November 2023, PREPRINT (Version 1) available at Research Square [https://doi.org/10.21203/rs.3.rs-3601177/v1]</a:t>
            </a:r>
          </a:p>
          <a:p>
            <a:pPr marL="514350" indent="-514350" algn="just">
              <a:buFont typeface="+mj-lt"/>
              <a:buAutoNum type="arabicPeriod" startAt="26"/>
            </a:pPr>
            <a:r>
              <a:rPr lang="en-US" dirty="0"/>
              <a:t>Rajput, P.S. and Aneja, S., 2021. </a:t>
            </a:r>
            <a:r>
              <a:rPr lang="en-US" dirty="0" err="1"/>
              <a:t>IndoFashion</a:t>
            </a:r>
            <a:r>
              <a:rPr lang="en-US" dirty="0"/>
              <a:t>: Apparel classification for Indian ethnic clothes. In </a:t>
            </a:r>
            <a:r>
              <a:rPr lang="en-US" i="1" dirty="0"/>
              <a:t>Proceedings of the IEEE/CVF conference on computer vision and pattern recognition</a:t>
            </a:r>
            <a:r>
              <a:rPr lang="en-US" dirty="0"/>
              <a:t> (pp. 3935-3939).</a:t>
            </a:r>
            <a:endParaRPr lang="en-IN" dirty="0"/>
          </a:p>
          <a:p>
            <a:pPr marL="514350" indent="-514350" algn="just">
              <a:buFont typeface="+mj-lt"/>
              <a:buAutoNum type="arabicPeriod" startAt="26"/>
            </a:pPr>
            <a:r>
              <a:rPr lang="en-IN" dirty="0"/>
              <a:t>Banerjee, R.H., Ravi, A. and Dutta, U.K., 2021, May. Attr2style: A transfer learning approach for inferring fashion styles via apparel attributes. In </a:t>
            </a:r>
            <a:r>
              <a:rPr lang="en-IN" i="1" dirty="0"/>
              <a:t>Proceedings of the AAAI Conference on Artificial Intelligence</a:t>
            </a:r>
            <a:r>
              <a:rPr lang="en-IN" dirty="0"/>
              <a:t> (Vol. 35, No. 17, pp. 15255-15261).</a:t>
            </a:r>
          </a:p>
          <a:p>
            <a:pPr marL="514350" indent="-514350" algn="just">
              <a:buFont typeface="+mj-lt"/>
              <a:buAutoNum type="arabicPeriod" startAt="26"/>
            </a:pPr>
            <a:r>
              <a:rPr lang="en-IN" dirty="0" err="1"/>
              <a:t>Moratelli</a:t>
            </a:r>
            <a:r>
              <a:rPr lang="en-IN" dirty="0"/>
              <a:t>, N., Barraco, M., Morelli, D., Cornia, M., Baraldi, L. and Cucchiara, R., 2023. Fashion-oriented image captioning with external knowledge retrieval and fully attentive gates. </a:t>
            </a:r>
            <a:r>
              <a:rPr lang="en-IN" i="1" dirty="0"/>
              <a:t>Sensors</a:t>
            </a:r>
            <a:r>
              <a:rPr lang="en-IN" dirty="0"/>
              <a:t>, </a:t>
            </a:r>
            <a:r>
              <a:rPr lang="en-IN" i="1" dirty="0"/>
              <a:t>23</a:t>
            </a:r>
            <a:r>
              <a:rPr lang="en-IN" dirty="0"/>
              <a:t>(3), p.1286.</a:t>
            </a:r>
          </a:p>
          <a:p>
            <a:pPr marL="514350" indent="-514350" algn="just">
              <a:buFont typeface="+mj-lt"/>
              <a:buAutoNum type="arabicPeriod" startAt="26"/>
            </a:pPr>
            <a:endParaRPr lang="en-IN" dirty="0"/>
          </a:p>
        </p:txBody>
      </p:sp>
      <p:pic>
        <p:nvPicPr>
          <p:cNvPr id="6" name="Picture 5">
            <a:extLst>
              <a:ext uri="{FF2B5EF4-FFF2-40B4-BE49-F238E27FC236}">
                <a16:creationId xmlns:a16="http://schemas.microsoft.com/office/drawing/2014/main" id="{B32A3580-1F5C-EF50-BA2E-AC12C2E2C7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E71B4F9B-935A-A7C1-A2A1-36E9BEAA64EE}"/>
              </a:ext>
            </a:extLst>
          </p:cNvPr>
          <p:cNvSpPr>
            <a:spLocks noGrp="1"/>
          </p:cNvSpPr>
          <p:nvPr>
            <p:ph type="sldNum" sz="quarter" idx="12"/>
          </p:nvPr>
        </p:nvSpPr>
        <p:spPr/>
        <p:txBody>
          <a:bodyPr/>
          <a:lstStyle/>
          <a:p>
            <a:fld id="{1DFBB4D5-A254-497C-8800-325BFC8980A0}" type="slidenum">
              <a:rPr lang="en-IN" smtClean="0"/>
              <a:t>33</a:t>
            </a:fld>
            <a:endParaRPr lang="en-IN" dirty="0"/>
          </a:p>
        </p:txBody>
      </p:sp>
    </p:spTree>
    <p:extLst>
      <p:ext uri="{BB962C8B-B14F-4D97-AF65-F5344CB8AC3E}">
        <p14:creationId xmlns:p14="http://schemas.microsoft.com/office/powerpoint/2010/main" val="36144058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1156F5-E141-A92F-A595-55A9CE73CA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F46AE3-754D-72AE-3560-76139D91B1FE}"/>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D6EE33E4-F22B-9174-35D4-11C5FD19AD55}"/>
              </a:ext>
            </a:extLst>
          </p:cNvPr>
          <p:cNvSpPr>
            <a:spLocks noGrp="1"/>
          </p:cNvSpPr>
          <p:nvPr>
            <p:ph idx="1"/>
          </p:nvPr>
        </p:nvSpPr>
        <p:spPr/>
        <p:txBody>
          <a:bodyPr>
            <a:normAutofit/>
          </a:bodyPr>
          <a:lstStyle/>
          <a:p>
            <a:pPr marL="514350" indent="-514350" algn="just">
              <a:buFont typeface="+mj-lt"/>
              <a:buAutoNum type="arabicPeriod" startAt="30"/>
            </a:pPr>
            <a:r>
              <a:rPr lang="en-IN" dirty="0"/>
              <a:t>Islam, S.M., Joardar, S. and Sekh*, A.A., 2024. A survey on fashion image retrieval. </a:t>
            </a:r>
            <a:r>
              <a:rPr lang="en-IN" i="1" dirty="0"/>
              <a:t>ACM Computing Surveys</a:t>
            </a:r>
            <a:r>
              <a:rPr lang="en-IN" dirty="0"/>
              <a:t>, </a:t>
            </a:r>
            <a:r>
              <a:rPr lang="en-IN" i="1" dirty="0"/>
              <a:t>56</a:t>
            </a:r>
            <a:r>
              <a:rPr lang="en-IN" dirty="0"/>
              <a:t>(6), pp.1-25.</a:t>
            </a:r>
          </a:p>
          <a:p>
            <a:pPr marL="514350" indent="-514350" algn="just">
              <a:buFont typeface="+mj-lt"/>
              <a:buAutoNum type="arabicPeriod" startAt="30"/>
            </a:pPr>
            <a:r>
              <a:rPr lang="en-IN" dirty="0"/>
              <a:t>Bansal, R., Jain, K., Tyagi, T. &amp; Bansal, R. (2024) </a:t>
            </a:r>
            <a:r>
              <a:rPr lang="en-IN" i="1" dirty="0"/>
              <a:t>Leveraging AI and Computer Vision for Generating Precise E-Commerce Product Descriptions.</a:t>
            </a:r>
            <a:r>
              <a:rPr lang="en-IN" dirty="0"/>
              <a:t> IOSR Journal of Computer Engineering (IOSR-JCE), 26 (6, Ser. 3), pp. 15–24. DOI: 10.9790/0661-2606031524.</a:t>
            </a:r>
          </a:p>
          <a:p>
            <a:pPr marL="514350" indent="-514350" algn="just">
              <a:buFont typeface="+mj-lt"/>
              <a:buAutoNum type="arabicPeriod" startAt="30"/>
            </a:pPr>
            <a:r>
              <a:rPr lang="en-IN" dirty="0"/>
              <a:t>Bai, Y., Garg, U., Shanker, A., Zhang, H., Parajuli, S., Bas, E., Filipovic, I., Chu, A.N., </a:t>
            </a:r>
            <a:r>
              <a:rPr lang="en-IN" dirty="0" err="1"/>
              <a:t>Fomitcheva</a:t>
            </a:r>
            <a:r>
              <a:rPr lang="en-IN" dirty="0"/>
              <a:t>, E.D., Branson, E. and Kim, A., 2024. Let's Go Shopping (LGS)--Web-Scale Image-Text Dataset for Visual Concept Understanding. </a:t>
            </a:r>
            <a:r>
              <a:rPr lang="en-IN" i="1" dirty="0" err="1"/>
              <a:t>arXiv</a:t>
            </a:r>
            <a:r>
              <a:rPr lang="en-IN" i="1" dirty="0"/>
              <a:t> preprint arXiv:2401.04575</a:t>
            </a:r>
            <a:r>
              <a:rPr lang="en-IN" dirty="0"/>
              <a:t>.</a:t>
            </a:r>
          </a:p>
          <a:p>
            <a:pPr marL="514350" indent="-514350" algn="just">
              <a:buFont typeface="+mj-lt"/>
              <a:buAutoNum type="arabicPeriod" startAt="30"/>
            </a:pPr>
            <a:endParaRPr lang="en-IN" dirty="0"/>
          </a:p>
        </p:txBody>
      </p:sp>
      <p:pic>
        <p:nvPicPr>
          <p:cNvPr id="6" name="Picture 5">
            <a:extLst>
              <a:ext uri="{FF2B5EF4-FFF2-40B4-BE49-F238E27FC236}">
                <a16:creationId xmlns:a16="http://schemas.microsoft.com/office/drawing/2014/main" id="{4DA79D23-47F6-FC52-02CB-F6E82FFC49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DAE51C79-8BDF-1D31-45F8-201E91DE9FB8}"/>
              </a:ext>
            </a:extLst>
          </p:cNvPr>
          <p:cNvSpPr>
            <a:spLocks noGrp="1"/>
          </p:cNvSpPr>
          <p:nvPr>
            <p:ph type="sldNum" sz="quarter" idx="12"/>
          </p:nvPr>
        </p:nvSpPr>
        <p:spPr/>
        <p:txBody>
          <a:bodyPr/>
          <a:lstStyle/>
          <a:p>
            <a:fld id="{1DFBB4D5-A254-497C-8800-325BFC8980A0}" type="slidenum">
              <a:rPr lang="en-IN" smtClean="0"/>
              <a:t>34</a:t>
            </a:fld>
            <a:endParaRPr lang="en-IN" dirty="0"/>
          </a:p>
        </p:txBody>
      </p:sp>
    </p:spTree>
    <p:extLst>
      <p:ext uri="{BB962C8B-B14F-4D97-AF65-F5344CB8AC3E}">
        <p14:creationId xmlns:p14="http://schemas.microsoft.com/office/powerpoint/2010/main" val="5523311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6F63C-0B46-0818-F277-4E7B2A05B6FC}"/>
              </a:ext>
            </a:extLst>
          </p:cNvPr>
          <p:cNvSpPr>
            <a:spLocks noGrp="1"/>
          </p:cNvSpPr>
          <p:nvPr>
            <p:ph type="title"/>
          </p:nvPr>
        </p:nvSpPr>
        <p:spPr>
          <a:xfrm>
            <a:off x="5172683" y="2766218"/>
            <a:ext cx="1846634" cy="1325563"/>
          </a:xfrm>
        </p:spPr>
        <p:txBody>
          <a:bodyPr/>
          <a:lstStyle/>
          <a:p>
            <a:r>
              <a:rPr lang="en-US" dirty="0"/>
              <a:t>Thanks</a:t>
            </a:r>
            <a:endParaRPr lang="en-IN" dirty="0"/>
          </a:p>
        </p:txBody>
      </p:sp>
      <p:sp>
        <p:nvSpPr>
          <p:cNvPr id="3" name="Slide Number Placeholder 2">
            <a:extLst>
              <a:ext uri="{FF2B5EF4-FFF2-40B4-BE49-F238E27FC236}">
                <a16:creationId xmlns:a16="http://schemas.microsoft.com/office/drawing/2014/main" id="{B387924B-E397-B06A-6003-8DDC99A03C41}"/>
              </a:ext>
            </a:extLst>
          </p:cNvPr>
          <p:cNvSpPr>
            <a:spLocks noGrp="1"/>
          </p:cNvSpPr>
          <p:nvPr>
            <p:ph type="sldNum" sz="quarter" idx="12"/>
          </p:nvPr>
        </p:nvSpPr>
        <p:spPr/>
        <p:txBody>
          <a:bodyPr/>
          <a:lstStyle/>
          <a:p>
            <a:fld id="{1DFBB4D5-A254-497C-8800-325BFC8980A0}" type="slidenum">
              <a:rPr lang="en-IN" smtClean="0"/>
              <a:t>35</a:t>
            </a:fld>
            <a:endParaRPr lang="en-IN" dirty="0"/>
          </a:p>
        </p:txBody>
      </p:sp>
    </p:spTree>
    <p:extLst>
      <p:ext uri="{BB962C8B-B14F-4D97-AF65-F5344CB8AC3E}">
        <p14:creationId xmlns:p14="http://schemas.microsoft.com/office/powerpoint/2010/main" val="3929285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E3C610-CA88-F0BC-A588-8FEC13B059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464B3C-67EA-13D6-7DC1-417D2C2643DD}"/>
              </a:ext>
            </a:extLst>
          </p:cNvPr>
          <p:cNvSpPr>
            <a:spLocks noGrp="1"/>
          </p:cNvSpPr>
          <p:nvPr>
            <p:ph type="title"/>
          </p:nvPr>
        </p:nvSpPr>
        <p:spPr/>
        <p:txBody>
          <a:bodyPr/>
          <a:lstStyle/>
          <a:p>
            <a:r>
              <a:rPr lang="en-US" dirty="0"/>
              <a:t>Miscellaneous </a:t>
            </a:r>
            <a:endParaRPr lang="en-IN" dirty="0"/>
          </a:p>
        </p:txBody>
      </p:sp>
      <p:pic>
        <p:nvPicPr>
          <p:cNvPr id="6" name="Picture 5">
            <a:extLst>
              <a:ext uri="{FF2B5EF4-FFF2-40B4-BE49-F238E27FC236}">
                <a16:creationId xmlns:a16="http://schemas.microsoft.com/office/drawing/2014/main" id="{C2AA0C45-4DF4-3CC5-5178-D4895402D7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4" name="Slide Number Placeholder 3">
            <a:extLst>
              <a:ext uri="{FF2B5EF4-FFF2-40B4-BE49-F238E27FC236}">
                <a16:creationId xmlns:a16="http://schemas.microsoft.com/office/drawing/2014/main" id="{21D9B96A-1AE1-A122-170A-DB8FF5B3B8FE}"/>
              </a:ext>
            </a:extLst>
          </p:cNvPr>
          <p:cNvSpPr>
            <a:spLocks noGrp="1"/>
          </p:cNvSpPr>
          <p:nvPr>
            <p:ph type="sldNum" sz="quarter" idx="12"/>
          </p:nvPr>
        </p:nvSpPr>
        <p:spPr/>
        <p:txBody>
          <a:bodyPr/>
          <a:lstStyle/>
          <a:p>
            <a:fld id="{1DFBB4D5-A254-497C-8800-325BFC8980A0}" type="slidenum">
              <a:rPr lang="en-IN" smtClean="0"/>
              <a:t>36</a:t>
            </a:fld>
            <a:endParaRPr lang="en-IN" dirty="0"/>
          </a:p>
        </p:txBody>
      </p:sp>
      <p:pic>
        <p:nvPicPr>
          <p:cNvPr id="3" name="Picture 3">
            <a:extLst>
              <a:ext uri="{FF2B5EF4-FFF2-40B4-BE49-F238E27FC236}">
                <a16:creationId xmlns:a16="http://schemas.microsoft.com/office/drawing/2014/main" id="{BA5B073D-20B4-F92C-49A4-0F47E0B410F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32" t="8827" r="67880" b="2416"/>
          <a:stretch>
            <a:fillRect/>
          </a:stretch>
        </p:blipFill>
        <p:spPr bwMode="auto">
          <a:xfrm>
            <a:off x="145130" y="2407300"/>
            <a:ext cx="2240293" cy="221022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3">
            <a:extLst>
              <a:ext uri="{FF2B5EF4-FFF2-40B4-BE49-F238E27FC236}">
                <a16:creationId xmlns:a16="http://schemas.microsoft.com/office/drawing/2014/main" id="{59DFCF5A-A3EF-6F8D-1348-186C80CD5E4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8080" t="8241" r="1548" b="2464"/>
          <a:stretch>
            <a:fillRect/>
          </a:stretch>
        </p:blipFill>
        <p:spPr bwMode="auto">
          <a:xfrm>
            <a:off x="2691915" y="2420938"/>
            <a:ext cx="2168520" cy="22102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39AEB34-BFAE-6B9A-BEAA-DF366EE8084F}"/>
              </a:ext>
            </a:extLst>
          </p:cNvPr>
          <p:cNvSpPr txBox="1"/>
          <p:nvPr/>
        </p:nvSpPr>
        <p:spPr>
          <a:xfrm>
            <a:off x="2691915" y="1995875"/>
            <a:ext cx="9213157" cy="369332"/>
          </a:xfrm>
          <a:prstGeom prst="rect">
            <a:avLst/>
          </a:prstGeom>
          <a:noFill/>
        </p:spPr>
        <p:txBody>
          <a:bodyPr wrap="square" rtlCol="0">
            <a:spAutoFit/>
          </a:bodyPr>
          <a:lstStyle/>
          <a:p>
            <a:r>
              <a:rPr lang="en-US" dirty="0"/>
              <a:t>a                                        woman                                with                                     dog</a:t>
            </a:r>
            <a:endParaRPr lang="en-IN" dirty="0"/>
          </a:p>
        </p:txBody>
      </p:sp>
      <p:pic>
        <p:nvPicPr>
          <p:cNvPr id="9" name="Picture 3">
            <a:extLst>
              <a:ext uri="{FF2B5EF4-FFF2-40B4-BE49-F238E27FC236}">
                <a16:creationId xmlns:a16="http://schemas.microsoft.com/office/drawing/2014/main" id="{A3B2077E-D225-8CAF-47DE-A6F1FF7233C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8079" t="8522" r="882" b="2184"/>
          <a:stretch>
            <a:fillRect/>
          </a:stretch>
        </p:blipFill>
        <p:spPr bwMode="auto">
          <a:xfrm>
            <a:off x="4987910" y="2407300"/>
            <a:ext cx="2216179" cy="221022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
            <a:extLst>
              <a:ext uri="{FF2B5EF4-FFF2-40B4-BE49-F238E27FC236}">
                <a16:creationId xmlns:a16="http://schemas.microsoft.com/office/drawing/2014/main" id="{F9EE458A-4667-FD8E-5E32-007F9E565B1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8279" t="7784" r="682" b="2921"/>
          <a:stretch>
            <a:fillRect/>
          </a:stretch>
        </p:blipFill>
        <p:spPr bwMode="auto">
          <a:xfrm>
            <a:off x="7331564" y="2414119"/>
            <a:ext cx="2229853" cy="222386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
            <a:extLst>
              <a:ext uri="{FF2B5EF4-FFF2-40B4-BE49-F238E27FC236}">
                <a16:creationId xmlns:a16="http://schemas.microsoft.com/office/drawing/2014/main" id="{2A7BCAC2-2FC3-FA61-B04D-00456243941A}"/>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68079" t="8522" r="882" b="2184"/>
          <a:stretch>
            <a:fillRect/>
          </a:stretch>
        </p:blipFill>
        <p:spPr bwMode="auto">
          <a:xfrm>
            <a:off x="9675218" y="2420938"/>
            <a:ext cx="2229854" cy="2223860"/>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38E7D081-E091-5241-A4F3-74F3599F2562}"/>
              </a:ext>
            </a:extLst>
          </p:cNvPr>
          <p:cNvSpPr txBox="1"/>
          <p:nvPr/>
        </p:nvSpPr>
        <p:spPr>
          <a:xfrm>
            <a:off x="238908" y="2037968"/>
            <a:ext cx="2052735" cy="369332"/>
          </a:xfrm>
          <a:prstGeom prst="rect">
            <a:avLst/>
          </a:prstGeom>
          <a:noFill/>
        </p:spPr>
        <p:txBody>
          <a:bodyPr wrap="square" rtlCol="0">
            <a:spAutoFit/>
          </a:bodyPr>
          <a:lstStyle/>
          <a:p>
            <a:r>
              <a:rPr lang="en-US" dirty="0"/>
              <a:t>Transformed Image</a:t>
            </a:r>
            <a:endParaRPr lang="en-IN" dirty="0"/>
          </a:p>
        </p:txBody>
      </p:sp>
      <p:sp>
        <p:nvSpPr>
          <p:cNvPr id="19" name="TextBox 18">
            <a:extLst>
              <a:ext uri="{FF2B5EF4-FFF2-40B4-BE49-F238E27FC236}">
                <a16:creationId xmlns:a16="http://schemas.microsoft.com/office/drawing/2014/main" id="{3215C1C9-FBA6-8F52-0686-E553347F1435}"/>
              </a:ext>
            </a:extLst>
          </p:cNvPr>
          <p:cNvSpPr txBox="1"/>
          <p:nvPr/>
        </p:nvSpPr>
        <p:spPr>
          <a:xfrm>
            <a:off x="2930746" y="4985922"/>
            <a:ext cx="2733870" cy="369332"/>
          </a:xfrm>
          <a:prstGeom prst="rect">
            <a:avLst/>
          </a:prstGeom>
          <a:noFill/>
        </p:spPr>
        <p:txBody>
          <a:bodyPr wrap="square" rtlCol="0">
            <a:spAutoFit/>
          </a:bodyPr>
          <a:lstStyle/>
          <a:p>
            <a:r>
              <a:rPr lang="en-US" dirty="0"/>
              <a:t>Auto regressive nature</a:t>
            </a:r>
            <a:endParaRPr lang="en-IN" dirty="0"/>
          </a:p>
        </p:txBody>
      </p:sp>
      <p:sp>
        <p:nvSpPr>
          <p:cNvPr id="20" name="TextBox 19">
            <a:extLst>
              <a:ext uri="{FF2B5EF4-FFF2-40B4-BE49-F238E27FC236}">
                <a16:creationId xmlns:a16="http://schemas.microsoft.com/office/drawing/2014/main" id="{CCAE0EC9-A70F-FFF5-61F3-36B04F49CBB5}"/>
              </a:ext>
            </a:extLst>
          </p:cNvPr>
          <p:cNvSpPr txBox="1"/>
          <p:nvPr/>
        </p:nvSpPr>
        <p:spPr>
          <a:xfrm>
            <a:off x="7894320" y="4847423"/>
            <a:ext cx="3769360" cy="646331"/>
          </a:xfrm>
          <a:prstGeom prst="rect">
            <a:avLst/>
          </a:prstGeom>
          <a:noFill/>
        </p:spPr>
        <p:txBody>
          <a:bodyPr wrap="square" rtlCol="0">
            <a:spAutoFit/>
          </a:bodyPr>
          <a:lstStyle/>
          <a:p>
            <a:r>
              <a:rPr lang="en-US" dirty="0"/>
              <a:t>BLIP image captioning</a:t>
            </a:r>
          </a:p>
          <a:p>
            <a:r>
              <a:rPr lang="en-US" dirty="0"/>
              <a:t>&amp; Grad Cam (with attention layers)</a:t>
            </a:r>
            <a:endParaRPr lang="en-IN" dirty="0"/>
          </a:p>
        </p:txBody>
      </p:sp>
    </p:spTree>
    <p:extLst>
      <p:ext uri="{BB962C8B-B14F-4D97-AF65-F5344CB8AC3E}">
        <p14:creationId xmlns:p14="http://schemas.microsoft.com/office/powerpoint/2010/main" val="4085658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E2D26-7DBD-1824-65D1-3567D09E846E}"/>
              </a:ext>
            </a:extLst>
          </p:cNvPr>
          <p:cNvSpPr>
            <a:spLocks noGrp="1"/>
          </p:cNvSpPr>
          <p:nvPr>
            <p:ph type="title"/>
          </p:nvPr>
        </p:nvSpPr>
        <p:spPr>
          <a:xfrm>
            <a:off x="838200" y="365125"/>
            <a:ext cx="10391778" cy="1325563"/>
          </a:xfrm>
        </p:spPr>
        <p:txBody>
          <a:bodyPr/>
          <a:lstStyle/>
          <a:p>
            <a:r>
              <a:rPr lang="en-US" dirty="0"/>
              <a:t>Literature Survey</a:t>
            </a:r>
            <a:endParaRPr lang="en-IN" dirty="0"/>
          </a:p>
        </p:txBody>
      </p:sp>
      <p:graphicFrame>
        <p:nvGraphicFramePr>
          <p:cNvPr id="10" name="Table 9">
            <a:extLst>
              <a:ext uri="{FF2B5EF4-FFF2-40B4-BE49-F238E27FC236}">
                <a16:creationId xmlns:a16="http://schemas.microsoft.com/office/drawing/2014/main" id="{B8280707-5E4B-285B-530C-A88D1DB5E741}"/>
              </a:ext>
            </a:extLst>
          </p:cNvPr>
          <p:cNvGraphicFramePr>
            <a:graphicFrameLocks noGrp="1"/>
          </p:cNvGraphicFramePr>
          <p:nvPr>
            <p:extLst>
              <p:ext uri="{D42A27DB-BD31-4B8C-83A1-F6EECF244321}">
                <p14:modId xmlns:p14="http://schemas.microsoft.com/office/powerpoint/2010/main" val="3819484243"/>
              </p:ext>
            </p:extLst>
          </p:nvPr>
        </p:nvGraphicFramePr>
        <p:xfrm>
          <a:off x="962020" y="1340033"/>
          <a:ext cx="10391780" cy="4498129"/>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3999095857"/>
                    </a:ext>
                  </a:extLst>
                </a:gridCol>
                <a:gridCol w="1266825">
                  <a:extLst>
                    <a:ext uri="{9D8B030D-6E8A-4147-A177-3AD203B41FA5}">
                      <a16:colId xmlns:a16="http://schemas.microsoft.com/office/drawing/2014/main" val="218132091"/>
                    </a:ext>
                  </a:extLst>
                </a:gridCol>
                <a:gridCol w="1295400">
                  <a:extLst>
                    <a:ext uri="{9D8B030D-6E8A-4147-A177-3AD203B41FA5}">
                      <a16:colId xmlns:a16="http://schemas.microsoft.com/office/drawing/2014/main" val="189629736"/>
                    </a:ext>
                  </a:extLst>
                </a:gridCol>
                <a:gridCol w="1704975">
                  <a:extLst>
                    <a:ext uri="{9D8B030D-6E8A-4147-A177-3AD203B41FA5}">
                      <a16:colId xmlns:a16="http://schemas.microsoft.com/office/drawing/2014/main" val="3190891163"/>
                    </a:ext>
                  </a:extLst>
                </a:gridCol>
                <a:gridCol w="1743075">
                  <a:extLst>
                    <a:ext uri="{9D8B030D-6E8A-4147-A177-3AD203B41FA5}">
                      <a16:colId xmlns:a16="http://schemas.microsoft.com/office/drawing/2014/main" val="33616868"/>
                    </a:ext>
                  </a:extLst>
                </a:gridCol>
                <a:gridCol w="1504950">
                  <a:extLst>
                    <a:ext uri="{9D8B030D-6E8A-4147-A177-3AD203B41FA5}">
                      <a16:colId xmlns:a16="http://schemas.microsoft.com/office/drawing/2014/main" val="2863264942"/>
                    </a:ext>
                  </a:extLst>
                </a:gridCol>
                <a:gridCol w="1962155">
                  <a:extLst>
                    <a:ext uri="{9D8B030D-6E8A-4147-A177-3AD203B41FA5}">
                      <a16:colId xmlns:a16="http://schemas.microsoft.com/office/drawing/2014/main" val="417061360"/>
                    </a:ext>
                  </a:extLst>
                </a:gridCol>
              </a:tblGrid>
              <a:tr h="566209">
                <a:tc>
                  <a:txBody>
                    <a:bodyPr/>
                    <a:lstStyle/>
                    <a:p>
                      <a:r>
                        <a:rPr lang="en-US" dirty="0"/>
                        <a:t>Ref No </a:t>
                      </a:r>
                      <a:endParaRPr lang="en-IN" dirty="0"/>
                    </a:p>
                  </a:txBody>
                  <a:tcPr/>
                </a:tc>
                <a:tc>
                  <a:txBody>
                    <a:bodyPr/>
                    <a:lstStyle/>
                    <a:p>
                      <a:r>
                        <a:rPr lang="en-US" dirty="0"/>
                        <a:t>Method </a:t>
                      </a:r>
                      <a:endParaRPr lang="en-IN" dirty="0"/>
                    </a:p>
                  </a:txBody>
                  <a:tcPr/>
                </a:tc>
                <a:tc>
                  <a:txBody>
                    <a:bodyPr/>
                    <a:lstStyle/>
                    <a:p>
                      <a:r>
                        <a:rPr lang="en-US" dirty="0"/>
                        <a:t>Category</a:t>
                      </a:r>
                      <a:endParaRPr lang="en-IN" dirty="0"/>
                    </a:p>
                  </a:txBody>
                  <a:tcPr/>
                </a:tc>
                <a:tc>
                  <a:txBody>
                    <a:bodyPr/>
                    <a:lstStyle/>
                    <a:p>
                      <a:r>
                        <a:rPr lang="en-US" dirty="0"/>
                        <a:t>Dataset</a:t>
                      </a:r>
                      <a:endParaRPr lang="en-IN" dirty="0"/>
                    </a:p>
                  </a:txBody>
                  <a:tcPr/>
                </a:tc>
                <a:tc>
                  <a:txBody>
                    <a:bodyPr/>
                    <a:lstStyle/>
                    <a:p>
                      <a:r>
                        <a:rPr lang="en-US" dirty="0"/>
                        <a:t>Model</a:t>
                      </a:r>
                      <a:endParaRPr lang="en-IN" dirty="0"/>
                    </a:p>
                  </a:txBody>
                  <a:tcPr/>
                </a:tc>
                <a:tc>
                  <a:txBody>
                    <a:bodyPr/>
                    <a:lstStyle/>
                    <a:p>
                      <a:r>
                        <a:rPr lang="en-US" dirty="0"/>
                        <a:t>Task</a:t>
                      </a:r>
                      <a:endParaRPr lang="en-IN" dirty="0"/>
                    </a:p>
                  </a:txBody>
                  <a:tcPr/>
                </a:tc>
                <a:tc>
                  <a:txBody>
                    <a:bodyPr/>
                    <a:lstStyle/>
                    <a:p>
                      <a:r>
                        <a:rPr lang="en-US" dirty="0"/>
                        <a:t>Approach</a:t>
                      </a:r>
                      <a:endParaRPr lang="en-IN" dirty="0"/>
                    </a:p>
                  </a:txBody>
                  <a:tcPr/>
                </a:tc>
                <a:extLst>
                  <a:ext uri="{0D108BD9-81ED-4DB2-BD59-A6C34878D82A}">
                    <a16:rowId xmlns:a16="http://schemas.microsoft.com/office/drawing/2014/main" val="1236473839"/>
                  </a:ext>
                </a:extLst>
              </a:tr>
              <a:tr h="873337">
                <a:tc>
                  <a:txBody>
                    <a:bodyPr/>
                    <a:lstStyle/>
                    <a:p>
                      <a:r>
                        <a:rPr lang="en-US" dirty="0"/>
                        <a:t>1</a:t>
                      </a:r>
                      <a:endParaRPr lang="en-IN" dirty="0"/>
                    </a:p>
                  </a:txBody>
                  <a:tcPr/>
                </a:tc>
                <a:tc>
                  <a:txBody>
                    <a:bodyPr/>
                    <a:lstStyle/>
                    <a:p>
                      <a:r>
                        <a:rPr lang="en-US" dirty="0"/>
                        <a:t>Grad CAM </a:t>
                      </a:r>
                      <a:endParaRPr lang="en-IN" dirty="0"/>
                    </a:p>
                  </a:txBody>
                  <a:tcPr/>
                </a:tc>
                <a:tc>
                  <a:txBody>
                    <a:bodyPr/>
                    <a:lstStyle/>
                    <a:p>
                      <a:r>
                        <a:rPr lang="en-US" dirty="0"/>
                        <a:t>Common Attribution</a:t>
                      </a:r>
                    </a:p>
                  </a:txBody>
                  <a:tcPr/>
                </a:tc>
                <a:tc>
                  <a:txBody>
                    <a:bodyPr/>
                    <a:lstStyle/>
                    <a:p>
                      <a:r>
                        <a:rPr lang="en-IN" dirty="0"/>
                        <a:t>ImageNet, PASCAL VOC, COCO, VQA</a:t>
                      </a:r>
                    </a:p>
                  </a:txBody>
                  <a:tcPr/>
                </a:tc>
                <a:tc>
                  <a:txBody>
                    <a:bodyPr/>
                    <a:lstStyle/>
                    <a:p>
                      <a:r>
                        <a:rPr lang="en-IN" dirty="0"/>
                        <a:t>VGG-16, </a:t>
                      </a:r>
                      <a:r>
                        <a:rPr lang="en-IN" dirty="0" err="1"/>
                        <a:t>ResNet</a:t>
                      </a:r>
                      <a:r>
                        <a:rPr lang="en-IN" dirty="0"/>
                        <a:t>, </a:t>
                      </a:r>
                      <a:r>
                        <a:rPr lang="en-IN" dirty="0" err="1"/>
                        <a:t>GoogleNet</a:t>
                      </a:r>
                      <a:r>
                        <a:rPr lang="en-IN" dirty="0"/>
                        <a:t>, </a:t>
                      </a:r>
                      <a:r>
                        <a:rPr lang="en-IN" dirty="0" err="1"/>
                        <a:t>AlexNet</a:t>
                      </a:r>
                      <a:endParaRPr lang="en-IN" dirty="0"/>
                    </a:p>
                  </a:txBody>
                  <a:tcPr/>
                </a:tc>
                <a:tc>
                  <a:txBody>
                    <a:bodyPr/>
                    <a:lstStyle/>
                    <a:p>
                      <a:r>
                        <a:rPr lang="en-IN" dirty="0"/>
                        <a:t>Classification, Captioning, VQA</a:t>
                      </a:r>
                    </a:p>
                  </a:txBody>
                  <a:tcPr/>
                </a:tc>
                <a:tc>
                  <a:txBody>
                    <a:bodyPr/>
                    <a:lstStyle/>
                    <a:p>
                      <a:r>
                        <a:rPr lang="en-IN" dirty="0"/>
                        <a:t>Gradient based activation mapping </a:t>
                      </a:r>
                    </a:p>
                  </a:txBody>
                  <a:tcPr/>
                </a:tc>
                <a:extLst>
                  <a:ext uri="{0D108BD9-81ED-4DB2-BD59-A6C34878D82A}">
                    <a16:rowId xmlns:a16="http://schemas.microsoft.com/office/drawing/2014/main" val="1877996509"/>
                  </a:ext>
                </a:extLst>
              </a:tr>
              <a:tr h="473287">
                <a:tc>
                  <a:txBody>
                    <a:bodyPr/>
                    <a:lstStyle/>
                    <a:p>
                      <a:r>
                        <a:rPr lang="en-US" dirty="0"/>
                        <a:t>2</a:t>
                      </a:r>
                      <a:endParaRPr lang="en-IN" dirty="0"/>
                    </a:p>
                  </a:txBody>
                  <a:tcPr/>
                </a:tc>
                <a:tc>
                  <a:txBody>
                    <a:bodyPr/>
                    <a:lstStyle/>
                    <a:p>
                      <a:r>
                        <a:rPr lang="en-IN" dirty="0"/>
                        <a:t>Integrated Gradients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Common Attribution</a:t>
                      </a:r>
                    </a:p>
                    <a:p>
                      <a:endParaRPr lang="en-IN" dirty="0"/>
                    </a:p>
                  </a:txBody>
                  <a:tcPr/>
                </a:tc>
                <a:tc>
                  <a:txBody>
                    <a:bodyPr/>
                    <a:lstStyle/>
                    <a:p>
                      <a:r>
                        <a:rPr lang="en-IN" dirty="0"/>
                        <a:t>ImageNet</a:t>
                      </a:r>
                    </a:p>
                  </a:txBody>
                  <a:tcPr/>
                </a:tc>
                <a:tc>
                  <a:txBody>
                    <a:bodyPr/>
                    <a:lstStyle/>
                    <a:p>
                      <a:r>
                        <a:rPr lang="en-IN" dirty="0" err="1"/>
                        <a:t>GoogleNet</a:t>
                      </a:r>
                      <a:endParaRPr lang="en-IN" dirty="0"/>
                    </a:p>
                  </a:txBody>
                  <a:tcPr/>
                </a:tc>
                <a:tc>
                  <a:txBody>
                    <a:bodyPr/>
                    <a:lstStyle/>
                    <a:p>
                      <a:r>
                        <a:rPr lang="en-IN" dirty="0"/>
                        <a:t>Classification</a:t>
                      </a:r>
                    </a:p>
                  </a:txBody>
                  <a:tcPr/>
                </a:tc>
                <a:tc>
                  <a:txBody>
                    <a:bodyPr/>
                    <a:lstStyle/>
                    <a:p>
                      <a:r>
                        <a:rPr lang="en-IN" dirty="0"/>
                        <a:t>Axiomatic attribution</a:t>
                      </a:r>
                    </a:p>
                  </a:txBody>
                  <a:tcPr/>
                </a:tc>
                <a:extLst>
                  <a:ext uri="{0D108BD9-81ED-4DB2-BD59-A6C34878D82A}">
                    <a16:rowId xmlns:a16="http://schemas.microsoft.com/office/drawing/2014/main" val="2493072846"/>
                  </a:ext>
                </a:extLst>
              </a:tr>
              <a:tr h="873337">
                <a:tc>
                  <a:txBody>
                    <a:bodyPr/>
                    <a:lstStyle/>
                    <a:p>
                      <a:r>
                        <a:rPr lang="en-US" dirty="0"/>
                        <a:t>3</a:t>
                      </a:r>
                      <a:endParaRPr lang="en-IN" dirty="0"/>
                    </a:p>
                  </a:txBody>
                  <a:tcPr/>
                </a:tc>
                <a:tc>
                  <a:txBody>
                    <a:bodyPr/>
                    <a:lstStyle/>
                    <a:p>
                      <a:r>
                        <a:rPr lang="en-IN" dirty="0" err="1"/>
                        <a:t>ViT</a:t>
                      </a:r>
                      <a:r>
                        <a:rPr lang="en-IN" dirty="0"/>
                        <a:t> Shapley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Common Attribution</a:t>
                      </a:r>
                    </a:p>
                    <a:p>
                      <a:endParaRPr lang="en-IN" dirty="0"/>
                    </a:p>
                  </a:txBody>
                  <a:tcPr/>
                </a:tc>
                <a:tc>
                  <a:txBody>
                    <a:bodyPr/>
                    <a:lstStyle/>
                    <a:p>
                      <a:r>
                        <a:rPr lang="en-IN" dirty="0" err="1"/>
                        <a:t>ImageNette</a:t>
                      </a:r>
                      <a:r>
                        <a:rPr lang="en-IN" dirty="0"/>
                        <a:t>, MURA, Oxford IIIT-Pets</a:t>
                      </a:r>
                    </a:p>
                  </a:txBody>
                  <a:tcPr/>
                </a:tc>
                <a:tc>
                  <a:txBody>
                    <a:bodyPr/>
                    <a:lstStyle/>
                    <a:p>
                      <a:r>
                        <a:rPr lang="en-IN" dirty="0"/>
                        <a:t>Vision Transformers</a:t>
                      </a:r>
                    </a:p>
                  </a:txBody>
                  <a:tcPr/>
                </a:tc>
                <a:tc>
                  <a:txBody>
                    <a:bodyPr/>
                    <a:lstStyle/>
                    <a:p>
                      <a:r>
                        <a:rPr lang="en-IN" dirty="0"/>
                        <a:t>Classification</a:t>
                      </a:r>
                    </a:p>
                  </a:txBody>
                  <a:tcPr/>
                </a:tc>
                <a:tc>
                  <a:txBody>
                    <a:bodyPr/>
                    <a:lstStyle/>
                    <a:p>
                      <a:r>
                        <a:rPr lang="en-US" dirty="0"/>
                        <a:t>Shapley value estimation for feature importance</a:t>
                      </a:r>
                      <a:endParaRPr lang="en-IN" dirty="0"/>
                    </a:p>
                  </a:txBody>
                  <a:tcPr/>
                </a:tc>
                <a:extLst>
                  <a:ext uri="{0D108BD9-81ED-4DB2-BD59-A6C34878D82A}">
                    <a16:rowId xmlns:a16="http://schemas.microsoft.com/office/drawing/2014/main" val="2907816467"/>
                  </a:ext>
                </a:extLst>
              </a:tr>
              <a:tr h="873337">
                <a:tc>
                  <a:txBody>
                    <a:bodyPr/>
                    <a:lstStyle/>
                    <a:p>
                      <a:r>
                        <a:rPr lang="en-US" dirty="0"/>
                        <a:t>4</a:t>
                      </a:r>
                      <a:endParaRPr lang="en-IN" dirty="0"/>
                    </a:p>
                  </a:txBody>
                  <a:tcPr/>
                </a:tc>
                <a:tc>
                  <a:txBody>
                    <a:bodyPr/>
                    <a:lstStyle/>
                    <a:p>
                      <a:r>
                        <a:rPr lang="en-IN" dirty="0"/>
                        <a:t>LRP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Common Attribution</a:t>
                      </a:r>
                    </a:p>
                    <a:p>
                      <a:endParaRPr lang="en-IN" dirty="0"/>
                    </a:p>
                  </a:txBody>
                  <a:tcPr/>
                </a:tc>
                <a:tc>
                  <a:txBody>
                    <a:bodyPr/>
                    <a:lstStyle/>
                    <a:p>
                      <a:r>
                        <a:rPr lang="en-IN" dirty="0"/>
                        <a:t>CIFAR-10, ImageNet, MIT Places</a:t>
                      </a:r>
                    </a:p>
                  </a:txBody>
                  <a:tcPr/>
                </a:tc>
                <a:tc>
                  <a:txBody>
                    <a:bodyPr/>
                    <a:lstStyle/>
                    <a:p>
                      <a:r>
                        <a:rPr lang="en-IN" dirty="0"/>
                        <a:t>CNNs</a:t>
                      </a:r>
                    </a:p>
                  </a:txBody>
                  <a:tcPr/>
                </a:tc>
                <a:tc>
                  <a:txBody>
                    <a:bodyPr/>
                    <a:lstStyle/>
                    <a:p>
                      <a:r>
                        <a:rPr lang="en-IN" dirty="0"/>
                        <a:t>Classification</a:t>
                      </a:r>
                    </a:p>
                  </a:txBody>
                  <a:tcPr/>
                </a:tc>
                <a:tc>
                  <a:txBody>
                    <a:bodyPr/>
                    <a:lstStyle/>
                    <a:p>
                      <a:r>
                        <a:rPr lang="en-US" dirty="0"/>
                        <a:t>Taylor expansion for feature attribution</a:t>
                      </a:r>
                      <a:endParaRPr lang="en-IN" dirty="0"/>
                    </a:p>
                  </a:txBody>
                  <a:tcPr/>
                </a:tc>
                <a:extLst>
                  <a:ext uri="{0D108BD9-81ED-4DB2-BD59-A6C34878D82A}">
                    <a16:rowId xmlns:a16="http://schemas.microsoft.com/office/drawing/2014/main" val="3748464164"/>
                  </a:ext>
                </a:extLst>
              </a:tr>
            </a:tbl>
          </a:graphicData>
        </a:graphic>
      </p:graphicFrame>
      <p:pic>
        <p:nvPicPr>
          <p:cNvPr id="12" name="Picture 11">
            <a:extLst>
              <a:ext uri="{FF2B5EF4-FFF2-40B4-BE49-F238E27FC236}">
                <a16:creationId xmlns:a16="http://schemas.microsoft.com/office/drawing/2014/main" id="{5A3420C2-651A-5C52-7ABE-5CE51AC065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FCD75077-7B0D-D8FF-DB96-3A1A97A88105}"/>
              </a:ext>
            </a:extLst>
          </p:cNvPr>
          <p:cNvSpPr>
            <a:spLocks noGrp="1"/>
          </p:cNvSpPr>
          <p:nvPr>
            <p:ph type="sldNum" sz="quarter" idx="12"/>
          </p:nvPr>
        </p:nvSpPr>
        <p:spPr/>
        <p:txBody>
          <a:bodyPr/>
          <a:lstStyle/>
          <a:p>
            <a:fld id="{1DFBB4D5-A254-497C-8800-325BFC8980A0}" type="slidenum">
              <a:rPr lang="en-IN" smtClean="0"/>
              <a:t>4</a:t>
            </a:fld>
            <a:endParaRPr lang="en-IN" dirty="0"/>
          </a:p>
        </p:txBody>
      </p:sp>
    </p:spTree>
    <p:extLst>
      <p:ext uri="{BB962C8B-B14F-4D97-AF65-F5344CB8AC3E}">
        <p14:creationId xmlns:p14="http://schemas.microsoft.com/office/powerpoint/2010/main" val="1278800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82376C-C8E8-9613-2E65-D1612AA52D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96559C-4EA4-FBE9-0312-5224DE5EB296}"/>
              </a:ext>
            </a:extLst>
          </p:cNvPr>
          <p:cNvSpPr>
            <a:spLocks noGrp="1"/>
          </p:cNvSpPr>
          <p:nvPr>
            <p:ph type="title"/>
          </p:nvPr>
        </p:nvSpPr>
        <p:spPr>
          <a:xfrm>
            <a:off x="838200" y="365125"/>
            <a:ext cx="10391778" cy="1325563"/>
          </a:xfrm>
        </p:spPr>
        <p:txBody>
          <a:bodyPr/>
          <a:lstStyle/>
          <a:p>
            <a:r>
              <a:rPr lang="en-US" dirty="0"/>
              <a:t>Literature Survey</a:t>
            </a:r>
            <a:endParaRPr lang="en-IN" dirty="0"/>
          </a:p>
        </p:txBody>
      </p:sp>
      <p:graphicFrame>
        <p:nvGraphicFramePr>
          <p:cNvPr id="10" name="Table 9">
            <a:extLst>
              <a:ext uri="{FF2B5EF4-FFF2-40B4-BE49-F238E27FC236}">
                <a16:creationId xmlns:a16="http://schemas.microsoft.com/office/drawing/2014/main" id="{BEF98F3D-660C-B02C-5AE4-96B87C6BEDDB}"/>
              </a:ext>
            </a:extLst>
          </p:cNvPr>
          <p:cNvGraphicFramePr>
            <a:graphicFrameLocks noGrp="1"/>
          </p:cNvGraphicFramePr>
          <p:nvPr>
            <p:extLst>
              <p:ext uri="{D42A27DB-BD31-4B8C-83A1-F6EECF244321}">
                <p14:modId xmlns:p14="http://schemas.microsoft.com/office/powerpoint/2010/main" val="3269668752"/>
              </p:ext>
            </p:extLst>
          </p:nvPr>
        </p:nvGraphicFramePr>
        <p:xfrm>
          <a:off x="962020" y="1300277"/>
          <a:ext cx="10391780" cy="4772449"/>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3999095857"/>
                    </a:ext>
                  </a:extLst>
                </a:gridCol>
                <a:gridCol w="1266825">
                  <a:extLst>
                    <a:ext uri="{9D8B030D-6E8A-4147-A177-3AD203B41FA5}">
                      <a16:colId xmlns:a16="http://schemas.microsoft.com/office/drawing/2014/main" val="218132091"/>
                    </a:ext>
                  </a:extLst>
                </a:gridCol>
                <a:gridCol w="1295400">
                  <a:extLst>
                    <a:ext uri="{9D8B030D-6E8A-4147-A177-3AD203B41FA5}">
                      <a16:colId xmlns:a16="http://schemas.microsoft.com/office/drawing/2014/main" val="189629736"/>
                    </a:ext>
                  </a:extLst>
                </a:gridCol>
                <a:gridCol w="1704975">
                  <a:extLst>
                    <a:ext uri="{9D8B030D-6E8A-4147-A177-3AD203B41FA5}">
                      <a16:colId xmlns:a16="http://schemas.microsoft.com/office/drawing/2014/main" val="3190891163"/>
                    </a:ext>
                  </a:extLst>
                </a:gridCol>
                <a:gridCol w="1743075">
                  <a:extLst>
                    <a:ext uri="{9D8B030D-6E8A-4147-A177-3AD203B41FA5}">
                      <a16:colId xmlns:a16="http://schemas.microsoft.com/office/drawing/2014/main" val="33616868"/>
                    </a:ext>
                  </a:extLst>
                </a:gridCol>
                <a:gridCol w="1504950">
                  <a:extLst>
                    <a:ext uri="{9D8B030D-6E8A-4147-A177-3AD203B41FA5}">
                      <a16:colId xmlns:a16="http://schemas.microsoft.com/office/drawing/2014/main" val="2863264942"/>
                    </a:ext>
                  </a:extLst>
                </a:gridCol>
                <a:gridCol w="1962155">
                  <a:extLst>
                    <a:ext uri="{9D8B030D-6E8A-4147-A177-3AD203B41FA5}">
                      <a16:colId xmlns:a16="http://schemas.microsoft.com/office/drawing/2014/main" val="417061360"/>
                    </a:ext>
                  </a:extLst>
                </a:gridCol>
              </a:tblGrid>
              <a:tr h="566209">
                <a:tc>
                  <a:txBody>
                    <a:bodyPr/>
                    <a:lstStyle/>
                    <a:p>
                      <a:r>
                        <a:rPr lang="en-US" dirty="0"/>
                        <a:t>Ref No </a:t>
                      </a:r>
                      <a:endParaRPr lang="en-IN" dirty="0"/>
                    </a:p>
                  </a:txBody>
                  <a:tcPr/>
                </a:tc>
                <a:tc>
                  <a:txBody>
                    <a:bodyPr/>
                    <a:lstStyle/>
                    <a:p>
                      <a:r>
                        <a:rPr lang="en-US" dirty="0"/>
                        <a:t>Method </a:t>
                      </a:r>
                      <a:endParaRPr lang="en-IN" dirty="0"/>
                    </a:p>
                  </a:txBody>
                  <a:tcPr/>
                </a:tc>
                <a:tc>
                  <a:txBody>
                    <a:bodyPr/>
                    <a:lstStyle/>
                    <a:p>
                      <a:r>
                        <a:rPr lang="en-US" dirty="0"/>
                        <a:t>Category</a:t>
                      </a:r>
                      <a:endParaRPr lang="en-IN" dirty="0"/>
                    </a:p>
                  </a:txBody>
                  <a:tcPr/>
                </a:tc>
                <a:tc>
                  <a:txBody>
                    <a:bodyPr/>
                    <a:lstStyle/>
                    <a:p>
                      <a:r>
                        <a:rPr lang="en-US" dirty="0"/>
                        <a:t>Dataset</a:t>
                      </a:r>
                      <a:endParaRPr lang="en-IN" dirty="0"/>
                    </a:p>
                  </a:txBody>
                  <a:tcPr/>
                </a:tc>
                <a:tc>
                  <a:txBody>
                    <a:bodyPr/>
                    <a:lstStyle/>
                    <a:p>
                      <a:r>
                        <a:rPr lang="en-US" dirty="0"/>
                        <a:t>Model</a:t>
                      </a:r>
                      <a:endParaRPr lang="en-IN" dirty="0"/>
                    </a:p>
                  </a:txBody>
                  <a:tcPr/>
                </a:tc>
                <a:tc>
                  <a:txBody>
                    <a:bodyPr/>
                    <a:lstStyle/>
                    <a:p>
                      <a:r>
                        <a:rPr lang="en-US" dirty="0"/>
                        <a:t>Task</a:t>
                      </a:r>
                      <a:endParaRPr lang="en-IN" dirty="0"/>
                    </a:p>
                  </a:txBody>
                  <a:tcPr/>
                </a:tc>
                <a:tc>
                  <a:txBody>
                    <a:bodyPr/>
                    <a:lstStyle/>
                    <a:p>
                      <a:r>
                        <a:rPr lang="en-US" dirty="0"/>
                        <a:t>Approach</a:t>
                      </a:r>
                      <a:endParaRPr lang="en-IN" dirty="0"/>
                    </a:p>
                  </a:txBody>
                  <a:tcPr/>
                </a:tc>
                <a:extLst>
                  <a:ext uri="{0D108BD9-81ED-4DB2-BD59-A6C34878D82A}">
                    <a16:rowId xmlns:a16="http://schemas.microsoft.com/office/drawing/2014/main" val="1236473839"/>
                  </a:ext>
                </a:extLst>
              </a:tr>
              <a:tr h="873337">
                <a:tc>
                  <a:txBody>
                    <a:bodyPr/>
                    <a:lstStyle/>
                    <a:p>
                      <a:r>
                        <a:rPr lang="en-US" dirty="0"/>
                        <a:t>5</a:t>
                      </a:r>
                      <a:endParaRPr lang="en-IN" dirty="0"/>
                    </a:p>
                  </a:txBody>
                  <a:tcPr/>
                </a:tc>
                <a:tc>
                  <a:txBody>
                    <a:bodyPr/>
                    <a:lstStyle/>
                    <a:p>
                      <a:r>
                        <a:rPr lang="en-IN" dirty="0"/>
                        <a:t>Raw Attention</a:t>
                      </a:r>
                    </a:p>
                  </a:txBody>
                  <a:tcPr/>
                </a:tc>
                <a:tc>
                  <a:txBody>
                    <a:bodyPr/>
                    <a:lstStyle/>
                    <a:p>
                      <a:r>
                        <a:rPr lang="en-US" dirty="0"/>
                        <a:t>Attention based</a:t>
                      </a:r>
                    </a:p>
                  </a:txBody>
                  <a:tcPr/>
                </a:tc>
                <a:tc>
                  <a:txBody>
                    <a:bodyPr/>
                    <a:lstStyle/>
                    <a:p>
                      <a:r>
                        <a:rPr lang="en-IN" dirty="0"/>
                        <a:t>Crop Satellite Data</a:t>
                      </a:r>
                    </a:p>
                  </a:txBody>
                  <a:tcPr/>
                </a:tc>
                <a:tc>
                  <a:txBody>
                    <a:bodyPr/>
                    <a:lstStyle/>
                    <a:p>
                      <a:r>
                        <a:rPr lang="en-IN" dirty="0"/>
                        <a:t>LSTM-RNN, MS-</a:t>
                      </a:r>
                      <a:r>
                        <a:rPr lang="en-IN" dirty="0" err="1"/>
                        <a:t>ResNet</a:t>
                      </a:r>
                      <a:r>
                        <a:rPr lang="en-IN" dirty="0"/>
                        <a:t>, </a:t>
                      </a:r>
                      <a:r>
                        <a:rPr lang="en-IN" dirty="0" err="1"/>
                        <a:t>TempCNN</a:t>
                      </a:r>
                      <a:endParaRPr lang="en-IN" dirty="0"/>
                    </a:p>
                  </a:txBody>
                  <a:tcPr/>
                </a:tc>
                <a:tc>
                  <a:txBody>
                    <a:bodyPr/>
                    <a:lstStyle/>
                    <a:p>
                      <a:r>
                        <a:rPr lang="en-IN" dirty="0"/>
                        <a:t>Classification, </a:t>
                      </a:r>
                    </a:p>
                  </a:txBody>
                  <a:tcPr/>
                </a:tc>
                <a:tc>
                  <a:txBody>
                    <a:bodyPr/>
                    <a:lstStyle/>
                    <a:p>
                      <a:r>
                        <a:rPr lang="en-IN" dirty="0"/>
                        <a:t>Raw self-attention for time-series </a:t>
                      </a:r>
                    </a:p>
                  </a:txBody>
                  <a:tcPr/>
                </a:tc>
                <a:extLst>
                  <a:ext uri="{0D108BD9-81ED-4DB2-BD59-A6C34878D82A}">
                    <a16:rowId xmlns:a16="http://schemas.microsoft.com/office/drawing/2014/main" val="1877996509"/>
                  </a:ext>
                </a:extLst>
              </a:tr>
              <a:tr h="873337">
                <a:tc>
                  <a:txBody>
                    <a:bodyPr/>
                    <a:lstStyle/>
                    <a:p>
                      <a:r>
                        <a:rPr lang="en-US" dirty="0"/>
                        <a:t>6</a:t>
                      </a:r>
                      <a:endParaRPr lang="en-IN" dirty="0"/>
                    </a:p>
                  </a:txBody>
                  <a:tcPr/>
                </a:tc>
                <a:tc>
                  <a:txBody>
                    <a:bodyPr/>
                    <a:lstStyle/>
                    <a:p>
                      <a:r>
                        <a:rPr lang="en-IN" dirty="0"/>
                        <a:t>Attention Rollout &amp; Flow</a:t>
                      </a:r>
                    </a:p>
                  </a:txBody>
                  <a:tcPr/>
                </a:tc>
                <a:tc>
                  <a:txBody>
                    <a:bodyPr/>
                    <a:lstStyle/>
                    <a:p>
                      <a:r>
                        <a:rPr lang="en-US" dirty="0"/>
                        <a:t>Attention based</a:t>
                      </a:r>
                    </a:p>
                    <a:p>
                      <a:endParaRPr lang="en-IN" dirty="0"/>
                    </a:p>
                  </a:txBody>
                  <a:tcPr/>
                </a:tc>
                <a:tc>
                  <a:txBody>
                    <a:bodyPr/>
                    <a:lstStyle/>
                    <a:p>
                      <a:r>
                        <a:rPr lang="en-US" dirty="0"/>
                        <a:t>Subject-verb agreement Dataset</a:t>
                      </a:r>
                      <a:endParaRPr lang="en-IN" dirty="0"/>
                    </a:p>
                  </a:txBody>
                  <a:tcPr/>
                </a:tc>
                <a:tc>
                  <a:txBody>
                    <a:bodyPr/>
                    <a:lstStyle/>
                    <a:p>
                      <a:r>
                        <a:rPr lang="en-IN" dirty="0"/>
                        <a:t>BERT</a:t>
                      </a:r>
                    </a:p>
                  </a:txBody>
                  <a:tcPr/>
                </a:tc>
                <a:tc>
                  <a:txBody>
                    <a:bodyPr/>
                    <a:lstStyle/>
                    <a:p>
                      <a:r>
                        <a:rPr lang="en-US" dirty="0"/>
                        <a:t>Sentiment analysis</a:t>
                      </a:r>
                      <a:endParaRPr lang="en-IN" dirty="0"/>
                    </a:p>
                  </a:txBody>
                  <a:tcPr/>
                </a:tc>
                <a:tc>
                  <a:txBody>
                    <a:bodyPr/>
                    <a:lstStyle/>
                    <a:p>
                      <a:r>
                        <a:rPr lang="en-US" dirty="0"/>
                        <a:t>Graph-based quantification of attention flow in transformers</a:t>
                      </a:r>
                      <a:endParaRPr lang="en-IN" dirty="0"/>
                    </a:p>
                  </a:txBody>
                  <a:tcPr/>
                </a:tc>
                <a:extLst>
                  <a:ext uri="{0D108BD9-81ED-4DB2-BD59-A6C34878D82A}">
                    <a16:rowId xmlns:a16="http://schemas.microsoft.com/office/drawing/2014/main" val="2493072846"/>
                  </a:ext>
                </a:extLst>
              </a:tr>
              <a:tr h="873337">
                <a:tc>
                  <a:txBody>
                    <a:bodyPr/>
                    <a:lstStyle/>
                    <a:p>
                      <a:r>
                        <a:rPr lang="en-US" dirty="0"/>
                        <a:t>7</a:t>
                      </a:r>
                      <a:endParaRPr lang="en-IN" dirty="0"/>
                    </a:p>
                  </a:txBody>
                  <a:tcPr/>
                </a:tc>
                <a:tc>
                  <a:txBody>
                    <a:bodyPr/>
                    <a:lstStyle/>
                    <a:p>
                      <a:r>
                        <a:rPr lang="en-IN" dirty="0"/>
                        <a:t>Grad-SAM</a:t>
                      </a:r>
                    </a:p>
                  </a:txBody>
                  <a:tcPr/>
                </a:tc>
                <a:tc>
                  <a:txBody>
                    <a:bodyPr/>
                    <a:lstStyle/>
                    <a:p>
                      <a:r>
                        <a:rPr lang="en-US" dirty="0"/>
                        <a:t>Attention based</a:t>
                      </a:r>
                    </a:p>
                    <a:p>
                      <a:endParaRPr lang="en-IN" dirty="0"/>
                    </a:p>
                  </a:txBody>
                  <a:tcPr/>
                </a:tc>
                <a:tc>
                  <a:txBody>
                    <a:bodyPr/>
                    <a:lstStyle/>
                    <a:p>
                      <a:r>
                        <a:rPr lang="en-US" dirty="0"/>
                        <a:t>Stanford Sentiment Tree, </a:t>
                      </a:r>
                      <a:r>
                        <a:rPr lang="en-US" dirty="0" err="1"/>
                        <a:t>AgNews</a:t>
                      </a:r>
                      <a:r>
                        <a:rPr lang="en-US" dirty="0"/>
                        <a:t>, IMDB, </a:t>
                      </a:r>
                      <a:r>
                        <a:rPr lang="en-US" dirty="0" err="1"/>
                        <a:t>MultiRC</a:t>
                      </a:r>
                      <a:endParaRPr lang="en-IN" dirty="0"/>
                    </a:p>
                  </a:txBody>
                  <a:tcPr/>
                </a:tc>
                <a:tc>
                  <a:txBody>
                    <a:bodyPr/>
                    <a:lstStyle/>
                    <a:p>
                      <a:r>
                        <a:rPr lang="en-US" dirty="0"/>
                        <a:t>BERT based models</a:t>
                      </a:r>
                      <a:endParaRPr lang="en-IN" dirty="0"/>
                    </a:p>
                  </a:txBody>
                  <a:tcPr/>
                </a:tc>
                <a:tc>
                  <a:txBody>
                    <a:bodyPr/>
                    <a:lstStyle/>
                    <a:p>
                      <a:r>
                        <a:rPr lang="en-IN" dirty="0"/>
                        <a:t>Sentiment Analysis</a:t>
                      </a:r>
                    </a:p>
                  </a:txBody>
                  <a:tcPr/>
                </a:tc>
                <a:tc>
                  <a:txBody>
                    <a:bodyPr/>
                    <a:lstStyle/>
                    <a:p>
                      <a:r>
                        <a:rPr lang="en-IN" dirty="0"/>
                        <a:t>Uses gradient with self-attention for activation maps</a:t>
                      </a:r>
                    </a:p>
                  </a:txBody>
                  <a:tcPr/>
                </a:tc>
                <a:extLst>
                  <a:ext uri="{0D108BD9-81ED-4DB2-BD59-A6C34878D82A}">
                    <a16:rowId xmlns:a16="http://schemas.microsoft.com/office/drawing/2014/main" val="2907816467"/>
                  </a:ext>
                </a:extLst>
              </a:tr>
              <a:tr h="873337">
                <a:tc>
                  <a:txBody>
                    <a:bodyPr/>
                    <a:lstStyle/>
                    <a:p>
                      <a:r>
                        <a:rPr lang="en-US" dirty="0"/>
                        <a:t>8</a:t>
                      </a:r>
                      <a:endParaRPr lang="en-IN" dirty="0"/>
                    </a:p>
                  </a:txBody>
                  <a:tcPr/>
                </a:tc>
                <a:tc>
                  <a:txBody>
                    <a:bodyPr/>
                    <a:lstStyle/>
                    <a:p>
                      <a:r>
                        <a:rPr lang="en-IN" dirty="0"/>
                        <a:t>Beyond Attention</a:t>
                      </a:r>
                    </a:p>
                  </a:txBody>
                  <a:tcPr/>
                </a:tc>
                <a:tc>
                  <a:txBody>
                    <a:bodyPr/>
                    <a:lstStyle/>
                    <a:p>
                      <a:r>
                        <a:rPr lang="en-US" dirty="0"/>
                        <a:t>Attention based</a:t>
                      </a:r>
                    </a:p>
                    <a:p>
                      <a:endParaRPr lang="en-IN" dirty="0"/>
                    </a:p>
                  </a:txBody>
                  <a:tcPr/>
                </a:tc>
                <a:tc>
                  <a:txBody>
                    <a:bodyPr/>
                    <a:lstStyle/>
                    <a:p>
                      <a:r>
                        <a:rPr lang="en-IN" dirty="0"/>
                        <a:t>ImageNet, Movie Review, ERASER</a:t>
                      </a:r>
                    </a:p>
                  </a:txBody>
                  <a:tcPr/>
                </a:tc>
                <a:tc>
                  <a:txBody>
                    <a:bodyPr/>
                    <a:lstStyle/>
                    <a:p>
                      <a:r>
                        <a:rPr lang="en-US" dirty="0"/>
                        <a:t>BERT, Vision Transformer</a:t>
                      </a:r>
                      <a:endParaRPr lang="en-IN" dirty="0"/>
                    </a:p>
                  </a:txBody>
                  <a:tcPr/>
                </a:tc>
                <a:tc>
                  <a:txBody>
                    <a:bodyPr/>
                    <a:lstStyle/>
                    <a:p>
                      <a:r>
                        <a:rPr lang="en-IN" dirty="0"/>
                        <a:t>NLP &amp; Vision Tasks</a:t>
                      </a:r>
                    </a:p>
                  </a:txBody>
                  <a:tcPr/>
                </a:tc>
                <a:tc>
                  <a:txBody>
                    <a:bodyPr/>
                    <a:lstStyle/>
                    <a:p>
                      <a:r>
                        <a:rPr lang="en-IN" dirty="0"/>
                        <a:t>Combines attention and propagation</a:t>
                      </a:r>
                    </a:p>
                  </a:txBody>
                  <a:tcPr/>
                </a:tc>
                <a:extLst>
                  <a:ext uri="{0D108BD9-81ED-4DB2-BD59-A6C34878D82A}">
                    <a16:rowId xmlns:a16="http://schemas.microsoft.com/office/drawing/2014/main" val="3748464164"/>
                  </a:ext>
                </a:extLst>
              </a:tr>
            </a:tbl>
          </a:graphicData>
        </a:graphic>
      </p:graphicFrame>
      <p:pic>
        <p:nvPicPr>
          <p:cNvPr id="5" name="Picture 4">
            <a:extLst>
              <a:ext uri="{FF2B5EF4-FFF2-40B4-BE49-F238E27FC236}">
                <a16:creationId xmlns:a16="http://schemas.microsoft.com/office/drawing/2014/main" id="{0C021D2F-F4DE-F513-DB40-55DDB59D5A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8DEFC86D-1351-6E7C-6F7E-3C745872C626}"/>
              </a:ext>
            </a:extLst>
          </p:cNvPr>
          <p:cNvSpPr>
            <a:spLocks noGrp="1"/>
          </p:cNvSpPr>
          <p:nvPr>
            <p:ph type="sldNum" sz="quarter" idx="12"/>
          </p:nvPr>
        </p:nvSpPr>
        <p:spPr/>
        <p:txBody>
          <a:bodyPr/>
          <a:lstStyle/>
          <a:p>
            <a:fld id="{1DFBB4D5-A254-497C-8800-325BFC8980A0}" type="slidenum">
              <a:rPr lang="en-IN" smtClean="0"/>
              <a:t>5</a:t>
            </a:fld>
            <a:endParaRPr lang="en-IN" dirty="0"/>
          </a:p>
        </p:txBody>
      </p:sp>
    </p:spTree>
    <p:extLst>
      <p:ext uri="{BB962C8B-B14F-4D97-AF65-F5344CB8AC3E}">
        <p14:creationId xmlns:p14="http://schemas.microsoft.com/office/powerpoint/2010/main" val="34053288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47C0C8-825D-6AAE-EF63-9A9446B6CB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CFAC8E-0EA6-FF34-981A-5FD5CAF4F17C}"/>
              </a:ext>
            </a:extLst>
          </p:cNvPr>
          <p:cNvSpPr>
            <a:spLocks noGrp="1"/>
          </p:cNvSpPr>
          <p:nvPr>
            <p:ph type="title"/>
          </p:nvPr>
        </p:nvSpPr>
        <p:spPr>
          <a:xfrm>
            <a:off x="838200" y="365125"/>
            <a:ext cx="10391778" cy="1325563"/>
          </a:xfrm>
        </p:spPr>
        <p:txBody>
          <a:bodyPr/>
          <a:lstStyle/>
          <a:p>
            <a:r>
              <a:rPr lang="en-US" dirty="0"/>
              <a:t>Literature Survey</a:t>
            </a:r>
            <a:endParaRPr lang="en-IN" dirty="0"/>
          </a:p>
        </p:txBody>
      </p:sp>
      <p:graphicFrame>
        <p:nvGraphicFramePr>
          <p:cNvPr id="10" name="Table 9">
            <a:extLst>
              <a:ext uri="{FF2B5EF4-FFF2-40B4-BE49-F238E27FC236}">
                <a16:creationId xmlns:a16="http://schemas.microsoft.com/office/drawing/2014/main" id="{8B2CE362-CED1-7E19-B612-445F277B26C9}"/>
              </a:ext>
            </a:extLst>
          </p:cNvPr>
          <p:cNvGraphicFramePr>
            <a:graphicFrameLocks noGrp="1"/>
          </p:cNvGraphicFramePr>
          <p:nvPr>
            <p:extLst>
              <p:ext uri="{D42A27DB-BD31-4B8C-83A1-F6EECF244321}">
                <p14:modId xmlns:p14="http://schemas.microsoft.com/office/powerpoint/2010/main" val="3632701381"/>
              </p:ext>
            </p:extLst>
          </p:nvPr>
        </p:nvGraphicFramePr>
        <p:xfrm>
          <a:off x="960781" y="1290338"/>
          <a:ext cx="10391780" cy="4731386"/>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3999095857"/>
                    </a:ext>
                  </a:extLst>
                </a:gridCol>
                <a:gridCol w="1266825">
                  <a:extLst>
                    <a:ext uri="{9D8B030D-6E8A-4147-A177-3AD203B41FA5}">
                      <a16:colId xmlns:a16="http://schemas.microsoft.com/office/drawing/2014/main" val="218132091"/>
                    </a:ext>
                  </a:extLst>
                </a:gridCol>
                <a:gridCol w="1295400">
                  <a:extLst>
                    <a:ext uri="{9D8B030D-6E8A-4147-A177-3AD203B41FA5}">
                      <a16:colId xmlns:a16="http://schemas.microsoft.com/office/drawing/2014/main" val="189629736"/>
                    </a:ext>
                  </a:extLst>
                </a:gridCol>
                <a:gridCol w="1704975">
                  <a:extLst>
                    <a:ext uri="{9D8B030D-6E8A-4147-A177-3AD203B41FA5}">
                      <a16:colId xmlns:a16="http://schemas.microsoft.com/office/drawing/2014/main" val="3190891163"/>
                    </a:ext>
                  </a:extLst>
                </a:gridCol>
                <a:gridCol w="1743075">
                  <a:extLst>
                    <a:ext uri="{9D8B030D-6E8A-4147-A177-3AD203B41FA5}">
                      <a16:colId xmlns:a16="http://schemas.microsoft.com/office/drawing/2014/main" val="33616868"/>
                    </a:ext>
                  </a:extLst>
                </a:gridCol>
                <a:gridCol w="1504950">
                  <a:extLst>
                    <a:ext uri="{9D8B030D-6E8A-4147-A177-3AD203B41FA5}">
                      <a16:colId xmlns:a16="http://schemas.microsoft.com/office/drawing/2014/main" val="2863264942"/>
                    </a:ext>
                  </a:extLst>
                </a:gridCol>
                <a:gridCol w="1962155">
                  <a:extLst>
                    <a:ext uri="{9D8B030D-6E8A-4147-A177-3AD203B41FA5}">
                      <a16:colId xmlns:a16="http://schemas.microsoft.com/office/drawing/2014/main" val="417061360"/>
                    </a:ext>
                  </a:extLst>
                </a:gridCol>
              </a:tblGrid>
              <a:tr h="566209">
                <a:tc>
                  <a:txBody>
                    <a:bodyPr/>
                    <a:lstStyle/>
                    <a:p>
                      <a:r>
                        <a:rPr lang="en-US" dirty="0"/>
                        <a:t>Ref No </a:t>
                      </a:r>
                      <a:endParaRPr lang="en-IN" dirty="0"/>
                    </a:p>
                  </a:txBody>
                  <a:tcPr/>
                </a:tc>
                <a:tc>
                  <a:txBody>
                    <a:bodyPr/>
                    <a:lstStyle/>
                    <a:p>
                      <a:r>
                        <a:rPr lang="en-US" dirty="0"/>
                        <a:t>Method </a:t>
                      </a:r>
                      <a:endParaRPr lang="en-IN" dirty="0"/>
                    </a:p>
                  </a:txBody>
                  <a:tcPr/>
                </a:tc>
                <a:tc>
                  <a:txBody>
                    <a:bodyPr/>
                    <a:lstStyle/>
                    <a:p>
                      <a:r>
                        <a:rPr lang="en-US" dirty="0"/>
                        <a:t>Category</a:t>
                      </a:r>
                      <a:endParaRPr lang="en-IN" dirty="0"/>
                    </a:p>
                  </a:txBody>
                  <a:tcPr/>
                </a:tc>
                <a:tc>
                  <a:txBody>
                    <a:bodyPr/>
                    <a:lstStyle/>
                    <a:p>
                      <a:r>
                        <a:rPr lang="en-US" dirty="0"/>
                        <a:t>Dataset</a:t>
                      </a:r>
                      <a:endParaRPr lang="en-IN" dirty="0"/>
                    </a:p>
                  </a:txBody>
                  <a:tcPr/>
                </a:tc>
                <a:tc>
                  <a:txBody>
                    <a:bodyPr/>
                    <a:lstStyle/>
                    <a:p>
                      <a:r>
                        <a:rPr lang="en-US" dirty="0"/>
                        <a:t>Model</a:t>
                      </a:r>
                      <a:endParaRPr lang="en-IN" dirty="0"/>
                    </a:p>
                  </a:txBody>
                  <a:tcPr/>
                </a:tc>
                <a:tc>
                  <a:txBody>
                    <a:bodyPr/>
                    <a:lstStyle/>
                    <a:p>
                      <a:r>
                        <a:rPr lang="en-US" dirty="0"/>
                        <a:t>Task</a:t>
                      </a:r>
                      <a:endParaRPr lang="en-IN" dirty="0"/>
                    </a:p>
                  </a:txBody>
                  <a:tcPr/>
                </a:tc>
                <a:tc>
                  <a:txBody>
                    <a:bodyPr/>
                    <a:lstStyle/>
                    <a:p>
                      <a:r>
                        <a:rPr lang="en-US" dirty="0"/>
                        <a:t>Approach</a:t>
                      </a:r>
                      <a:endParaRPr lang="en-IN" dirty="0"/>
                    </a:p>
                  </a:txBody>
                  <a:tcPr/>
                </a:tc>
                <a:extLst>
                  <a:ext uri="{0D108BD9-81ED-4DB2-BD59-A6C34878D82A}">
                    <a16:rowId xmlns:a16="http://schemas.microsoft.com/office/drawing/2014/main" val="1236473839"/>
                  </a:ext>
                </a:extLst>
              </a:tr>
              <a:tr h="873337">
                <a:tc>
                  <a:txBody>
                    <a:bodyPr/>
                    <a:lstStyle/>
                    <a:p>
                      <a:r>
                        <a:rPr lang="en-US" dirty="0"/>
                        <a:t>9</a:t>
                      </a:r>
                      <a:endParaRPr lang="en-IN" dirty="0"/>
                    </a:p>
                  </a:txBody>
                  <a:tcPr/>
                </a:tc>
                <a:tc>
                  <a:txBody>
                    <a:bodyPr/>
                    <a:lstStyle/>
                    <a:p>
                      <a:r>
                        <a:rPr lang="en-IN" dirty="0"/>
                        <a:t>Vision </a:t>
                      </a:r>
                      <a:r>
                        <a:rPr lang="en-IN" dirty="0" err="1"/>
                        <a:t>DiffMask</a:t>
                      </a:r>
                      <a:endParaRPr lang="en-IN" dirty="0"/>
                    </a:p>
                  </a:txBody>
                  <a:tcPr/>
                </a:tc>
                <a:tc>
                  <a:txBody>
                    <a:bodyPr/>
                    <a:lstStyle/>
                    <a:p>
                      <a:r>
                        <a:rPr lang="en-IN" dirty="0"/>
                        <a:t>Pruning based</a:t>
                      </a:r>
                    </a:p>
                  </a:txBody>
                  <a:tcPr/>
                </a:tc>
                <a:tc>
                  <a:txBody>
                    <a:bodyPr/>
                    <a:lstStyle/>
                    <a:p>
                      <a:r>
                        <a:rPr lang="en-IN" dirty="0"/>
                        <a:t>CIFAR-10, ImageNet</a:t>
                      </a:r>
                    </a:p>
                  </a:txBody>
                  <a:tcPr/>
                </a:tc>
                <a:tc>
                  <a:txBody>
                    <a:bodyPr/>
                    <a:lstStyle/>
                    <a:p>
                      <a:r>
                        <a:rPr lang="en-IN" dirty="0"/>
                        <a:t>LSTM-RNN, MS-</a:t>
                      </a:r>
                      <a:r>
                        <a:rPr lang="en-IN" dirty="0" err="1"/>
                        <a:t>ResNet</a:t>
                      </a:r>
                      <a:r>
                        <a:rPr lang="en-IN" dirty="0"/>
                        <a:t>, </a:t>
                      </a:r>
                      <a:r>
                        <a:rPr lang="en-IN" dirty="0" err="1"/>
                        <a:t>TempCNN</a:t>
                      </a:r>
                      <a:endParaRPr lang="en-IN" dirty="0"/>
                    </a:p>
                  </a:txBody>
                  <a:tcPr/>
                </a:tc>
                <a:tc>
                  <a:txBody>
                    <a:bodyPr/>
                    <a:lstStyle/>
                    <a:p>
                      <a:r>
                        <a:rPr lang="en-US" dirty="0"/>
                        <a:t>Classification</a:t>
                      </a:r>
                      <a:endParaRPr lang="en-IN" dirty="0"/>
                    </a:p>
                  </a:txBody>
                  <a:tcPr/>
                </a:tc>
                <a:tc>
                  <a:txBody>
                    <a:bodyPr/>
                    <a:lstStyle/>
                    <a:p>
                      <a:r>
                        <a:rPr lang="en-US" dirty="0"/>
                        <a:t>Differentiable patch masking for hidden layer activations</a:t>
                      </a:r>
                      <a:endParaRPr lang="en-IN" dirty="0"/>
                    </a:p>
                  </a:txBody>
                  <a:tcPr/>
                </a:tc>
                <a:extLst>
                  <a:ext uri="{0D108BD9-81ED-4DB2-BD59-A6C34878D82A}">
                    <a16:rowId xmlns:a16="http://schemas.microsoft.com/office/drawing/2014/main" val="1877996509"/>
                  </a:ext>
                </a:extLst>
              </a:tr>
              <a:tr h="873337">
                <a:tc>
                  <a:txBody>
                    <a:bodyPr/>
                    <a:lstStyle/>
                    <a:p>
                      <a:r>
                        <a:rPr lang="en-US" dirty="0"/>
                        <a:t>10</a:t>
                      </a:r>
                      <a:endParaRPr lang="en-IN" dirty="0"/>
                    </a:p>
                  </a:txBody>
                  <a:tcPr/>
                </a:tc>
                <a:tc>
                  <a:txBody>
                    <a:bodyPr/>
                    <a:lstStyle/>
                    <a:p>
                      <a:r>
                        <a:rPr lang="en-IN" dirty="0"/>
                        <a:t>X-Pruner</a:t>
                      </a:r>
                    </a:p>
                  </a:txBody>
                  <a:tcPr/>
                </a:tc>
                <a:tc>
                  <a:txBody>
                    <a:bodyPr/>
                    <a:lstStyle/>
                    <a:p>
                      <a:r>
                        <a:rPr lang="en-IN" dirty="0"/>
                        <a:t>Pruning based</a:t>
                      </a:r>
                    </a:p>
                    <a:p>
                      <a:endParaRPr lang="en-IN" dirty="0"/>
                    </a:p>
                  </a:txBody>
                  <a:tcPr/>
                </a:tc>
                <a:tc>
                  <a:txBody>
                    <a:bodyPr/>
                    <a:lstStyle/>
                    <a:p>
                      <a:r>
                        <a:rPr lang="en-IN" dirty="0"/>
                        <a:t>CIFAR-10, ILSVRC-12</a:t>
                      </a:r>
                    </a:p>
                  </a:txBody>
                  <a:tcPr/>
                </a:tc>
                <a:tc>
                  <a:txBody>
                    <a:bodyPr/>
                    <a:lstStyle/>
                    <a:p>
                      <a:r>
                        <a:rPr lang="en-IN" dirty="0"/>
                        <a:t>BERT, </a:t>
                      </a:r>
                      <a:r>
                        <a:rPr lang="en-IN" dirty="0" err="1"/>
                        <a:t>Swin</a:t>
                      </a:r>
                      <a:r>
                        <a:rPr lang="en-IN" dirty="0"/>
                        <a:t> Transformer</a:t>
                      </a:r>
                    </a:p>
                  </a:txBody>
                  <a:tcPr/>
                </a:tc>
                <a:tc>
                  <a:txBody>
                    <a:bodyPr/>
                    <a:lstStyle/>
                    <a:p>
                      <a:r>
                        <a:rPr lang="en-US" dirty="0"/>
                        <a:t>Classification</a:t>
                      </a:r>
                      <a:endParaRPr lang="en-IN" dirty="0"/>
                    </a:p>
                  </a:txBody>
                  <a:tcPr/>
                </a:tc>
                <a:tc>
                  <a:txBody>
                    <a:bodyPr/>
                    <a:lstStyle/>
                    <a:p>
                      <a:r>
                        <a:rPr lang="en-US" dirty="0"/>
                        <a:t>Differentiable masks for unit contribution, layer-wise pruning</a:t>
                      </a:r>
                      <a:endParaRPr lang="en-IN" dirty="0"/>
                    </a:p>
                  </a:txBody>
                  <a:tcPr/>
                </a:tc>
                <a:extLst>
                  <a:ext uri="{0D108BD9-81ED-4DB2-BD59-A6C34878D82A}">
                    <a16:rowId xmlns:a16="http://schemas.microsoft.com/office/drawing/2014/main" val="2493072846"/>
                  </a:ext>
                </a:extLst>
              </a:tr>
              <a:tr h="873337">
                <a:tc>
                  <a:txBody>
                    <a:bodyPr/>
                    <a:lstStyle/>
                    <a:p>
                      <a:r>
                        <a:rPr lang="en-US" dirty="0"/>
                        <a:t>11</a:t>
                      </a:r>
                      <a:endParaRPr lang="en-IN" dirty="0"/>
                    </a:p>
                  </a:txBody>
                  <a:tcPr/>
                </a:tc>
                <a:tc>
                  <a:txBody>
                    <a:bodyPr/>
                    <a:lstStyle/>
                    <a:p>
                      <a:r>
                        <a:rPr lang="en-IN" dirty="0" err="1"/>
                        <a:t>EViT</a:t>
                      </a:r>
                      <a:endParaRPr lang="en-IN" dirty="0"/>
                    </a:p>
                  </a:txBody>
                  <a:tcPr/>
                </a:tc>
                <a:tc>
                  <a:txBody>
                    <a:bodyPr/>
                    <a:lstStyle/>
                    <a:p>
                      <a:r>
                        <a:rPr lang="en-IN" dirty="0"/>
                        <a:t>Pruning based</a:t>
                      </a:r>
                    </a:p>
                    <a:p>
                      <a:endParaRPr lang="en-IN" dirty="0"/>
                    </a:p>
                  </a:txBody>
                  <a:tcPr/>
                </a:tc>
                <a:tc>
                  <a:txBody>
                    <a:bodyPr/>
                    <a:lstStyle/>
                    <a:p>
                      <a:r>
                        <a:rPr lang="en-IN" dirty="0"/>
                        <a:t>ImageNet, JFT-300M</a:t>
                      </a:r>
                    </a:p>
                  </a:txBody>
                  <a:tcPr/>
                </a:tc>
                <a:tc>
                  <a:txBody>
                    <a:bodyPr/>
                    <a:lstStyle/>
                    <a:p>
                      <a:r>
                        <a:rPr lang="en-IN" dirty="0"/>
                        <a:t>Transformers</a:t>
                      </a:r>
                    </a:p>
                  </a:txBody>
                  <a:tcPr/>
                </a:tc>
                <a:tc>
                  <a:txBody>
                    <a:bodyPr/>
                    <a:lstStyle/>
                    <a:p>
                      <a:r>
                        <a:rPr lang="en-US" dirty="0"/>
                        <a:t>Classification</a:t>
                      </a:r>
                      <a:endParaRPr lang="en-IN" dirty="0"/>
                    </a:p>
                  </a:txBody>
                  <a:tcPr/>
                </a:tc>
                <a:tc>
                  <a:txBody>
                    <a:bodyPr/>
                    <a:lstStyle/>
                    <a:p>
                      <a:r>
                        <a:rPr lang="en-US" dirty="0"/>
                        <a:t>Identifies and fuses inattentive tokens</a:t>
                      </a:r>
                      <a:endParaRPr lang="en-IN" dirty="0"/>
                    </a:p>
                  </a:txBody>
                  <a:tcPr/>
                </a:tc>
                <a:extLst>
                  <a:ext uri="{0D108BD9-81ED-4DB2-BD59-A6C34878D82A}">
                    <a16:rowId xmlns:a16="http://schemas.microsoft.com/office/drawing/2014/main" val="2907816467"/>
                  </a:ext>
                </a:extLst>
              </a:tr>
              <a:tr h="873337">
                <a:tc>
                  <a:txBody>
                    <a:bodyPr/>
                    <a:lstStyle/>
                    <a:p>
                      <a:r>
                        <a:rPr lang="en-US" dirty="0"/>
                        <a:t>12</a:t>
                      </a:r>
                      <a:endParaRPr lang="en-IN" dirty="0"/>
                    </a:p>
                  </a:txBody>
                  <a:tcPr/>
                </a:tc>
                <a:tc>
                  <a:txBody>
                    <a:bodyPr/>
                    <a:lstStyle/>
                    <a:p>
                      <a:r>
                        <a:rPr lang="en-IN" dirty="0"/>
                        <a:t>IA-Red2</a:t>
                      </a:r>
                    </a:p>
                  </a:txBody>
                  <a:tcPr/>
                </a:tc>
                <a:tc>
                  <a:txBody>
                    <a:bodyPr/>
                    <a:lstStyle/>
                    <a:p>
                      <a:r>
                        <a:rPr lang="en-IN" dirty="0"/>
                        <a:t>Pruning based</a:t>
                      </a:r>
                    </a:p>
                  </a:txBody>
                  <a:tcPr/>
                </a:tc>
                <a:tc>
                  <a:txBody>
                    <a:bodyPr/>
                    <a:lstStyle/>
                    <a:p>
                      <a:r>
                        <a:rPr lang="en-IN" dirty="0"/>
                        <a:t>ImageNet, Kinetics-400</a:t>
                      </a:r>
                    </a:p>
                  </a:txBody>
                  <a:tcPr/>
                </a:tc>
                <a:tc>
                  <a:txBody>
                    <a:bodyPr/>
                    <a:lstStyle/>
                    <a:p>
                      <a:r>
                        <a:rPr lang="en-IN" dirty="0"/>
                        <a:t>Vision Transformers</a:t>
                      </a:r>
                    </a:p>
                  </a:txBody>
                  <a:tcPr/>
                </a:tc>
                <a:tc>
                  <a:txBody>
                    <a:bodyPr/>
                    <a:lstStyle/>
                    <a:p>
                      <a:r>
                        <a:rPr lang="en-US" dirty="0"/>
                        <a:t>Classification</a:t>
                      </a:r>
                      <a:endParaRPr lang="en-IN" dirty="0"/>
                    </a:p>
                  </a:txBody>
                  <a:tcPr/>
                </a:tc>
                <a:tc>
                  <a:txBody>
                    <a:bodyPr/>
                    <a:lstStyle/>
                    <a:p>
                      <a:r>
                        <a:rPr lang="en-US" dirty="0"/>
                        <a:t>Policy based dropout</a:t>
                      </a:r>
                      <a:endParaRPr lang="en-IN" dirty="0"/>
                    </a:p>
                  </a:txBody>
                  <a:tcPr/>
                </a:tc>
                <a:extLst>
                  <a:ext uri="{0D108BD9-81ED-4DB2-BD59-A6C34878D82A}">
                    <a16:rowId xmlns:a16="http://schemas.microsoft.com/office/drawing/2014/main" val="3748464164"/>
                  </a:ext>
                </a:extLst>
              </a:tr>
            </a:tbl>
          </a:graphicData>
        </a:graphic>
      </p:graphicFrame>
      <p:pic>
        <p:nvPicPr>
          <p:cNvPr id="5" name="Picture 4">
            <a:extLst>
              <a:ext uri="{FF2B5EF4-FFF2-40B4-BE49-F238E27FC236}">
                <a16:creationId xmlns:a16="http://schemas.microsoft.com/office/drawing/2014/main" id="{1AF64F6D-218F-4B41-93FA-1D7A456582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726EAEF2-B0DD-A4A9-F601-76E9C4D8C196}"/>
              </a:ext>
            </a:extLst>
          </p:cNvPr>
          <p:cNvSpPr>
            <a:spLocks noGrp="1"/>
          </p:cNvSpPr>
          <p:nvPr>
            <p:ph type="sldNum" sz="quarter" idx="12"/>
          </p:nvPr>
        </p:nvSpPr>
        <p:spPr/>
        <p:txBody>
          <a:bodyPr/>
          <a:lstStyle/>
          <a:p>
            <a:fld id="{1DFBB4D5-A254-497C-8800-325BFC8980A0}" type="slidenum">
              <a:rPr lang="en-IN" smtClean="0"/>
              <a:t>6</a:t>
            </a:fld>
            <a:endParaRPr lang="en-IN" dirty="0"/>
          </a:p>
        </p:txBody>
      </p:sp>
    </p:spTree>
    <p:extLst>
      <p:ext uri="{BB962C8B-B14F-4D97-AF65-F5344CB8AC3E}">
        <p14:creationId xmlns:p14="http://schemas.microsoft.com/office/powerpoint/2010/main" val="1482735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63F561-D816-75D6-BBD0-CDE46614AF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EB893F-97ED-88BE-2589-4A3655F2CF83}"/>
              </a:ext>
            </a:extLst>
          </p:cNvPr>
          <p:cNvSpPr>
            <a:spLocks noGrp="1"/>
          </p:cNvSpPr>
          <p:nvPr>
            <p:ph type="title"/>
          </p:nvPr>
        </p:nvSpPr>
        <p:spPr>
          <a:xfrm>
            <a:off x="838200" y="365125"/>
            <a:ext cx="10391778" cy="1325563"/>
          </a:xfrm>
        </p:spPr>
        <p:txBody>
          <a:bodyPr/>
          <a:lstStyle/>
          <a:p>
            <a:r>
              <a:rPr lang="en-US" dirty="0"/>
              <a:t>Literature Survey</a:t>
            </a:r>
            <a:endParaRPr lang="en-IN" dirty="0"/>
          </a:p>
        </p:txBody>
      </p:sp>
      <p:graphicFrame>
        <p:nvGraphicFramePr>
          <p:cNvPr id="10" name="Table 9">
            <a:extLst>
              <a:ext uri="{FF2B5EF4-FFF2-40B4-BE49-F238E27FC236}">
                <a16:creationId xmlns:a16="http://schemas.microsoft.com/office/drawing/2014/main" id="{C02DDB91-EB80-A110-B491-394F8463DCC8}"/>
              </a:ext>
            </a:extLst>
          </p:cNvPr>
          <p:cNvGraphicFramePr>
            <a:graphicFrameLocks noGrp="1"/>
          </p:cNvGraphicFramePr>
          <p:nvPr>
            <p:extLst>
              <p:ext uri="{D42A27DB-BD31-4B8C-83A1-F6EECF244321}">
                <p14:modId xmlns:p14="http://schemas.microsoft.com/office/powerpoint/2010/main" val="2679809893"/>
              </p:ext>
            </p:extLst>
          </p:nvPr>
        </p:nvGraphicFramePr>
        <p:xfrm>
          <a:off x="962020" y="1310216"/>
          <a:ext cx="10391780" cy="5046769"/>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3999095857"/>
                    </a:ext>
                  </a:extLst>
                </a:gridCol>
                <a:gridCol w="1266825">
                  <a:extLst>
                    <a:ext uri="{9D8B030D-6E8A-4147-A177-3AD203B41FA5}">
                      <a16:colId xmlns:a16="http://schemas.microsoft.com/office/drawing/2014/main" val="218132091"/>
                    </a:ext>
                  </a:extLst>
                </a:gridCol>
                <a:gridCol w="1295400">
                  <a:extLst>
                    <a:ext uri="{9D8B030D-6E8A-4147-A177-3AD203B41FA5}">
                      <a16:colId xmlns:a16="http://schemas.microsoft.com/office/drawing/2014/main" val="189629736"/>
                    </a:ext>
                  </a:extLst>
                </a:gridCol>
                <a:gridCol w="1704975">
                  <a:extLst>
                    <a:ext uri="{9D8B030D-6E8A-4147-A177-3AD203B41FA5}">
                      <a16:colId xmlns:a16="http://schemas.microsoft.com/office/drawing/2014/main" val="3190891163"/>
                    </a:ext>
                  </a:extLst>
                </a:gridCol>
                <a:gridCol w="1743075">
                  <a:extLst>
                    <a:ext uri="{9D8B030D-6E8A-4147-A177-3AD203B41FA5}">
                      <a16:colId xmlns:a16="http://schemas.microsoft.com/office/drawing/2014/main" val="33616868"/>
                    </a:ext>
                  </a:extLst>
                </a:gridCol>
                <a:gridCol w="1504950">
                  <a:extLst>
                    <a:ext uri="{9D8B030D-6E8A-4147-A177-3AD203B41FA5}">
                      <a16:colId xmlns:a16="http://schemas.microsoft.com/office/drawing/2014/main" val="2863264942"/>
                    </a:ext>
                  </a:extLst>
                </a:gridCol>
                <a:gridCol w="1962155">
                  <a:extLst>
                    <a:ext uri="{9D8B030D-6E8A-4147-A177-3AD203B41FA5}">
                      <a16:colId xmlns:a16="http://schemas.microsoft.com/office/drawing/2014/main" val="417061360"/>
                    </a:ext>
                  </a:extLst>
                </a:gridCol>
              </a:tblGrid>
              <a:tr h="566209">
                <a:tc>
                  <a:txBody>
                    <a:bodyPr/>
                    <a:lstStyle/>
                    <a:p>
                      <a:r>
                        <a:rPr lang="en-US" dirty="0"/>
                        <a:t>Ref No </a:t>
                      </a:r>
                      <a:endParaRPr lang="en-IN" dirty="0"/>
                    </a:p>
                  </a:txBody>
                  <a:tcPr/>
                </a:tc>
                <a:tc>
                  <a:txBody>
                    <a:bodyPr/>
                    <a:lstStyle/>
                    <a:p>
                      <a:r>
                        <a:rPr lang="en-US" dirty="0"/>
                        <a:t>Method </a:t>
                      </a:r>
                      <a:endParaRPr lang="en-IN" dirty="0"/>
                    </a:p>
                  </a:txBody>
                  <a:tcPr/>
                </a:tc>
                <a:tc>
                  <a:txBody>
                    <a:bodyPr/>
                    <a:lstStyle/>
                    <a:p>
                      <a:r>
                        <a:rPr lang="en-US" dirty="0"/>
                        <a:t>Category</a:t>
                      </a:r>
                      <a:endParaRPr lang="en-IN" dirty="0"/>
                    </a:p>
                  </a:txBody>
                  <a:tcPr/>
                </a:tc>
                <a:tc>
                  <a:txBody>
                    <a:bodyPr/>
                    <a:lstStyle/>
                    <a:p>
                      <a:r>
                        <a:rPr lang="en-US" dirty="0"/>
                        <a:t>Dataset</a:t>
                      </a:r>
                      <a:endParaRPr lang="en-IN" dirty="0"/>
                    </a:p>
                  </a:txBody>
                  <a:tcPr/>
                </a:tc>
                <a:tc>
                  <a:txBody>
                    <a:bodyPr/>
                    <a:lstStyle/>
                    <a:p>
                      <a:r>
                        <a:rPr lang="en-US" dirty="0"/>
                        <a:t>Model</a:t>
                      </a:r>
                      <a:endParaRPr lang="en-IN" dirty="0"/>
                    </a:p>
                  </a:txBody>
                  <a:tcPr/>
                </a:tc>
                <a:tc>
                  <a:txBody>
                    <a:bodyPr/>
                    <a:lstStyle/>
                    <a:p>
                      <a:r>
                        <a:rPr lang="en-US" dirty="0"/>
                        <a:t>Task</a:t>
                      </a:r>
                      <a:endParaRPr lang="en-IN" dirty="0"/>
                    </a:p>
                  </a:txBody>
                  <a:tcPr/>
                </a:tc>
                <a:tc>
                  <a:txBody>
                    <a:bodyPr/>
                    <a:lstStyle/>
                    <a:p>
                      <a:r>
                        <a:rPr lang="en-US" dirty="0"/>
                        <a:t>Approach</a:t>
                      </a:r>
                      <a:endParaRPr lang="en-IN" dirty="0"/>
                    </a:p>
                  </a:txBody>
                  <a:tcPr/>
                </a:tc>
                <a:extLst>
                  <a:ext uri="{0D108BD9-81ED-4DB2-BD59-A6C34878D82A}">
                    <a16:rowId xmlns:a16="http://schemas.microsoft.com/office/drawing/2014/main" val="1236473839"/>
                  </a:ext>
                </a:extLst>
              </a:tr>
              <a:tr h="873337">
                <a:tc>
                  <a:txBody>
                    <a:bodyPr/>
                    <a:lstStyle/>
                    <a:p>
                      <a:r>
                        <a:rPr lang="en-US" dirty="0"/>
                        <a:t>13</a:t>
                      </a:r>
                      <a:endParaRPr lang="en-IN" dirty="0"/>
                    </a:p>
                  </a:txBody>
                  <a:tcPr/>
                </a:tc>
                <a:tc>
                  <a:txBody>
                    <a:bodyPr/>
                    <a:lstStyle/>
                    <a:p>
                      <a:r>
                        <a:rPr lang="en-IN" dirty="0" err="1"/>
                        <a:t>ViT</a:t>
                      </a:r>
                      <a:r>
                        <a:rPr lang="en-IN" dirty="0"/>
                        <a:t>-CX</a:t>
                      </a:r>
                    </a:p>
                  </a:txBody>
                  <a:tcPr/>
                </a:tc>
                <a:tc>
                  <a:txBody>
                    <a:bodyPr/>
                    <a:lstStyle/>
                    <a:p>
                      <a:r>
                        <a:rPr lang="en-IN" dirty="0"/>
                        <a:t>Inherently Explainable</a:t>
                      </a:r>
                    </a:p>
                  </a:txBody>
                  <a:tcPr/>
                </a:tc>
                <a:tc>
                  <a:txBody>
                    <a:bodyPr/>
                    <a:lstStyle/>
                    <a:p>
                      <a:r>
                        <a:rPr lang="en-IN" dirty="0" err="1"/>
                        <a:t>ImageNette</a:t>
                      </a:r>
                      <a:r>
                        <a:rPr lang="en-IN" dirty="0"/>
                        <a:t>, MURA</a:t>
                      </a:r>
                    </a:p>
                  </a:txBody>
                  <a:tcPr/>
                </a:tc>
                <a:tc>
                  <a:txBody>
                    <a:bodyPr/>
                    <a:lstStyle/>
                    <a:p>
                      <a:r>
                        <a:rPr lang="en-IN" dirty="0"/>
                        <a:t>Vision Transformers</a:t>
                      </a:r>
                    </a:p>
                  </a:txBody>
                  <a:tcPr/>
                </a:tc>
                <a:tc>
                  <a:txBody>
                    <a:bodyPr/>
                    <a:lstStyle/>
                    <a:p>
                      <a:r>
                        <a:rPr lang="en-IN" dirty="0"/>
                        <a:t>Classification</a:t>
                      </a:r>
                    </a:p>
                  </a:txBody>
                  <a:tcPr/>
                </a:tc>
                <a:tc>
                  <a:txBody>
                    <a:bodyPr/>
                    <a:lstStyle/>
                    <a:p>
                      <a:r>
                        <a:rPr lang="en-US" dirty="0"/>
                        <a:t>Causal explanation using feature maps and clustering masks</a:t>
                      </a:r>
                      <a:endParaRPr lang="en-IN" dirty="0"/>
                    </a:p>
                  </a:txBody>
                  <a:tcPr/>
                </a:tc>
                <a:extLst>
                  <a:ext uri="{0D108BD9-81ED-4DB2-BD59-A6C34878D82A}">
                    <a16:rowId xmlns:a16="http://schemas.microsoft.com/office/drawing/2014/main" val="1877996509"/>
                  </a:ext>
                </a:extLst>
              </a:tr>
              <a:tr h="873337">
                <a:tc>
                  <a:txBody>
                    <a:bodyPr/>
                    <a:lstStyle/>
                    <a:p>
                      <a:r>
                        <a:rPr lang="en-US" dirty="0"/>
                        <a:t>14</a:t>
                      </a:r>
                      <a:endParaRPr lang="en-IN" dirty="0"/>
                    </a:p>
                  </a:txBody>
                  <a:tcPr/>
                </a:tc>
                <a:tc>
                  <a:txBody>
                    <a:bodyPr/>
                    <a:lstStyle/>
                    <a:p>
                      <a:r>
                        <a:rPr lang="en-IN" dirty="0" err="1"/>
                        <a:t>ViT-NeT</a:t>
                      </a:r>
                      <a:endParaRPr lang="en-IN" dirty="0"/>
                    </a:p>
                  </a:txBody>
                  <a:tcPr/>
                </a:tc>
                <a:tc>
                  <a:txBody>
                    <a:bodyPr/>
                    <a:lstStyle/>
                    <a:p>
                      <a:r>
                        <a:rPr lang="en-IN" dirty="0"/>
                        <a:t>Inherently Explainable</a:t>
                      </a:r>
                    </a:p>
                  </a:txBody>
                  <a:tcPr/>
                </a:tc>
                <a:tc>
                  <a:txBody>
                    <a:bodyPr/>
                    <a:lstStyle/>
                    <a:p>
                      <a:r>
                        <a:rPr lang="en-IN" dirty="0"/>
                        <a:t>CUB-200-2011, Stanford Cars, Stanford Dogs</a:t>
                      </a:r>
                    </a:p>
                  </a:txBody>
                  <a:tcPr/>
                </a:tc>
                <a:tc>
                  <a:txBody>
                    <a:bodyPr/>
                    <a:lstStyle/>
                    <a:p>
                      <a:r>
                        <a:rPr lang="en-IN" dirty="0"/>
                        <a:t>Vision Transformers</a:t>
                      </a:r>
                    </a:p>
                  </a:txBody>
                  <a:tcPr/>
                </a:tc>
                <a:tc>
                  <a:txBody>
                    <a:bodyPr/>
                    <a:lstStyle/>
                    <a:p>
                      <a:r>
                        <a:rPr lang="en-IN" dirty="0"/>
                        <a:t>Classification</a:t>
                      </a:r>
                    </a:p>
                  </a:txBody>
                  <a:tcPr/>
                </a:tc>
                <a:tc>
                  <a:txBody>
                    <a:bodyPr/>
                    <a:lstStyle/>
                    <a:p>
                      <a:r>
                        <a:rPr lang="en-IN" dirty="0"/>
                        <a:t>Neural tree-based decoder </a:t>
                      </a:r>
                    </a:p>
                  </a:txBody>
                  <a:tcPr/>
                </a:tc>
                <a:extLst>
                  <a:ext uri="{0D108BD9-81ED-4DB2-BD59-A6C34878D82A}">
                    <a16:rowId xmlns:a16="http://schemas.microsoft.com/office/drawing/2014/main" val="2493072846"/>
                  </a:ext>
                </a:extLst>
              </a:tr>
              <a:tr h="873337">
                <a:tc>
                  <a:txBody>
                    <a:bodyPr/>
                    <a:lstStyle/>
                    <a:p>
                      <a:r>
                        <a:rPr lang="en-US" dirty="0"/>
                        <a:t>15</a:t>
                      </a:r>
                      <a:endParaRPr lang="en-IN" dirty="0"/>
                    </a:p>
                  </a:txBody>
                  <a:tcPr/>
                </a:tc>
                <a:tc>
                  <a:txBody>
                    <a:bodyPr/>
                    <a:lstStyle/>
                    <a:p>
                      <a:r>
                        <a:rPr lang="en-IN" dirty="0"/>
                        <a:t>R-Cut</a:t>
                      </a:r>
                    </a:p>
                  </a:txBody>
                  <a:tcPr/>
                </a:tc>
                <a:tc>
                  <a:txBody>
                    <a:bodyPr/>
                    <a:lstStyle/>
                    <a:p>
                      <a:r>
                        <a:rPr lang="en-IN" dirty="0"/>
                        <a:t>Inherently Explainable</a:t>
                      </a:r>
                    </a:p>
                  </a:txBody>
                  <a:tcPr/>
                </a:tc>
                <a:tc>
                  <a:txBody>
                    <a:bodyPr/>
                    <a:lstStyle/>
                    <a:p>
                      <a:r>
                        <a:rPr lang="en-IN" dirty="0"/>
                        <a:t>ImageNet, LRN</a:t>
                      </a:r>
                    </a:p>
                  </a:txBody>
                  <a:tcPr/>
                </a:tc>
                <a:tc>
                  <a:txBody>
                    <a:bodyPr/>
                    <a:lstStyle/>
                    <a:p>
                      <a:r>
                        <a:rPr lang="en-IN" dirty="0"/>
                        <a:t>Vision Transformers</a:t>
                      </a:r>
                    </a:p>
                  </a:txBody>
                  <a:tcPr/>
                </a:tc>
                <a:tc>
                  <a:txBody>
                    <a:bodyPr/>
                    <a:lstStyle/>
                    <a:p>
                      <a:r>
                        <a:rPr lang="en-IN" dirty="0"/>
                        <a:t>Classification</a:t>
                      </a:r>
                    </a:p>
                  </a:txBody>
                  <a:tcPr/>
                </a:tc>
                <a:tc>
                  <a:txBody>
                    <a:bodyPr/>
                    <a:lstStyle/>
                    <a:p>
                      <a:r>
                        <a:rPr lang="en-US" dirty="0"/>
                        <a:t>Relationship-weighted explanation and token cutting</a:t>
                      </a:r>
                      <a:endParaRPr lang="en-IN" dirty="0"/>
                    </a:p>
                  </a:txBody>
                  <a:tcPr/>
                </a:tc>
                <a:extLst>
                  <a:ext uri="{0D108BD9-81ED-4DB2-BD59-A6C34878D82A}">
                    <a16:rowId xmlns:a16="http://schemas.microsoft.com/office/drawing/2014/main" val="2907816467"/>
                  </a:ext>
                </a:extLst>
              </a:tr>
              <a:tr h="873337">
                <a:tc>
                  <a:txBody>
                    <a:bodyPr/>
                    <a:lstStyle/>
                    <a:p>
                      <a:r>
                        <a:rPr lang="en-US" dirty="0"/>
                        <a:t>16</a:t>
                      </a:r>
                      <a:endParaRPr lang="en-IN" dirty="0"/>
                    </a:p>
                  </a:txBody>
                  <a:tcPr/>
                </a:tc>
                <a:tc>
                  <a:txBody>
                    <a:bodyPr/>
                    <a:lstStyle/>
                    <a:p>
                      <a:r>
                        <a:rPr lang="en-IN" dirty="0" err="1"/>
                        <a:t>eX-ViT</a:t>
                      </a:r>
                      <a:endParaRPr lang="en-IN" dirty="0"/>
                    </a:p>
                  </a:txBody>
                  <a:tcPr/>
                </a:tc>
                <a:tc>
                  <a:txBody>
                    <a:bodyPr/>
                    <a:lstStyle/>
                    <a:p>
                      <a:r>
                        <a:rPr lang="en-IN" dirty="0"/>
                        <a:t>Inherently Explainable</a:t>
                      </a:r>
                    </a:p>
                  </a:txBody>
                  <a:tcPr/>
                </a:tc>
                <a:tc>
                  <a:txBody>
                    <a:bodyPr/>
                    <a:lstStyle/>
                    <a:p>
                      <a:r>
                        <a:rPr lang="en-IN" dirty="0"/>
                        <a:t>PASCAL VOC 2012, MS COCO 2014</a:t>
                      </a:r>
                    </a:p>
                  </a:txBody>
                  <a:tcPr/>
                </a:tc>
                <a:tc>
                  <a:txBody>
                    <a:bodyPr/>
                    <a:lstStyle/>
                    <a:p>
                      <a:r>
                        <a:rPr lang="en-IN" dirty="0"/>
                        <a:t>Vision Transformers</a:t>
                      </a:r>
                    </a:p>
                  </a:txBody>
                  <a:tcPr/>
                </a:tc>
                <a:tc>
                  <a:txBody>
                    <a:bodyPr/>
                    <a:lstStyle/>
                    <a:p>
                      <a:r>
                        <a:rPr lang="en-IN" dirty="0"/>
                        <a:t>Weakly Supervised Segmentation</a:t>
                      </a:r>
                    </a:p>
                  </a:txBody>
                  <a:tcPr/>
                </a:tc>
                <a:tc>
                  <a:txBody>
                    <a:bodyPr/>
                    <a:lstStyle/>
                    <a:p>
                      <a:r>
                        <a:rPr lang="en-US" dirty="0"/>
                        <a:t>Explainable Multi-Head Attention &amp; Attribute-guided Explainer</a:t>
                      </a:r>
                      <a:endParaRPr lang="en-IN" dirty="0"/>
                    </a:p>
                  </a:txBody>
                  <a:tcPr/>
                </a:tc>
                <a:extLst>
                  <a:ext uri="{0D108BD9-81ED-4DB2-BD59-A6C34878D82A}">
                    <a16:rowId xmlns:a16="http://schemas.microsoft.com/office/drawing/2014/main" val="3748464164"/>
                  </a:ext>
                </a:extLst>
              </a:tr>
            </a:tbl>
          </a:graphicData>
        </a:graphic>
      </p:graphicFrame>
      <p:pic>
        <p:nvPicPr>
          <p:cNvPr id="5" name="Picture 4">
            <a:extLst>
              <a:ext uri="{FF2B5EF4-FFF2-40B4-BE49-F238E27FC236}">
                <a16:creationId xmlns:a16="http://schemas.microsoft.com/office/drawing/2014/main" id="{20AC0E85-B952-7BA1-3F2A-9C3CADF4E8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75D5B549-8FC4-7B45-10FC-6ED12C57557D}"/>
              </a:ext>
            </a:extLst>
          </p:cNvPr>
          <p:cNvSpPr>
            <a:spLocks noGrp="1"/>
          </p:cNvSpPr>
          <p:nvPr>
            <p:ph type="sldNum" sz="quarter" idx="12"/>
          </p:nvPr>
        </p:nvSpPr>
        <p:spPr/>
        <p:txBody>
          <a:bodyPr/>
          <a:lstStyle/>
          <a:p>
            <a:fld id="{1DFBB4D5-A254-497C-8800-325BFC8980A0}" type="slidenum">
              <a:rPr lang="en-IN" smtClean="0"/>
              <a:t>7</a:t>
            </a:fld>
            <a:endParaRPr lang="en-IN" dirty="0"/>
          </a:p>
        </p:txBody>
      </p:sp>
    </p:spTree>
    <p:extLst>
      <p:ext uri="{BB962C8B-B14F-4D97-AF65-F5344CB8AC3E}">
        <p14:creationId xmlns:p14="http://schemas.microsoft.com/office/powerpoint/2010/main" val="3298217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5EB5E9-8031-D846-6B38-6FB314456D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C54FAA-F88D-C59C-391D-1C67C067E8C3}"/>
              </a:ext>
            </a:extLst>
          </p:cNvPr>
          <p:cNvSpPr>
            <a:spLocks noGrp="1"/>
          </p:cNvSpPr>
          <p:nvPr>
            <p:ph type="title"/>
          </p:nvPr>
        </p:nvSpPr>
        <p:spPr>
          <a:xfrm>
            <a:off x="838200" y="365125"/>
            <a:ext cx="10391778" cy="1325563"/>
          </a:xfrm>
        </p:spPr>
        <p:txBody>
          <a:bodyPr/>
          <a:lstStyle/>
          <a:p>
            <a:r>
              <a:rPr lang="en-US" dirty="0"/>
              <a:t>Literature Survey</a:t>
            </a:r>
            <a:endParaRPr lang="en-IN" dirty="0"/>
          </a:p>
        </p:txBody>
      </p:sp>
      <p:graphicFrame>
        <p:nvGraphicFramePr>
          <p:cNvPr id="10" name="Table 9">
            <a:extLst>
              <a:ext uri="{FF2B5EF4-FFF2-40B4-BE49-F238E27FC236}">
                <a16:creationId xmlns:a16="http://schemas.microsoft.com/office/drawing/2014/main" id="{0593F3C3-90AD-4A19-7767-490F7229B463}"/>
              </a:ext>
            </a:extLst>
          </p:cNvPr>
          <p:cNvGraphicFramePr>
            <a:graphicFrameLocks noGrp="1"/>
          </p:cNvGraphicFramePr>
          <p:nvPr>
            <p:extLst>
              <p:ext uri="{D42A27DB-BD31-4B8C-83A1-F6EECF244321}">
                <p14:modId xmlns:p14="http://schemas.microsoft.com/office/powerpoint/2010/main" val="3486628822"/>
              </p:ext>
            </p:extLst>
          </p:nvPr>
        </p:nvGraphicFramePr>
        <p:xfrm>
          <a:off x="962020" y="1310216"/>
          <a:ext cx="10391780" cy="4406689"/>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3999095857"/>
                    </a:ext>
                  </a:extLst>
                </a:gridCol>
                <a:gridCol w="1266825">
                  <a:extLst>
                    <a:ext uri="{9D8B030D-6E8A-4147-A177-3AD203B41FA5}">
                      <a16:colId xmlns:a16="http://schemas.microsoft.com/office/drawing/2014/main" val="218132091"/>
                    </a:ext>
                  </a:extLst>
                </a:gridCol>
                <a:gridCol w="1295400">
                  <a:extLst>
                    <a:ext uri="{9D8B030D-6E8A-4147-A177-3AD203B41FA5}">
                      <a16:colId xmlns:a16="http://schemas.microsoft.com/office/drawing/2014/main" val="189629736"/>
                    </a:ext>
                  </a:extLst>
                </a:gridCol>
                <a:gridCol w="1704975">
                  <a:extLst>
                    <a:ext uri="{9D8B030D-6E8A-4147-A177-3AD203B41FA5}">
                      <a16:colId xmlns:a16="http://schemas.microsoft.com/office/drawing/2014/main" val="3190891163"/>
                    </a:ext>
                  </a:extLst>
                </a:gridCol>
                <a:gridCol w="1743075">
                  <a:extLst>
                    <a:ext uri="{9D8B030D-6E8A-4147-A177-3AD203B41FA5}">
                      <a16:colId xmlns:a16="http://schemas.microsoft.com/office/drawing/2014/main" val="33616868"/>
                    </a:ext>
                  </a:extLst>
                </a:gridCol>
                <a:gridCol w="1504950">
                  <a:extLst>
                    <a:ext uri="{9D8B030D-6E8A-4147-A177-3AD203B41FA5}">
                      <a16:colId xmlns:a16="http://schemas.microsoft.com/office/drawing/2014/main" val="2863264942"/>
                    </a:ext>
                  </a:extLst>
                </a:gridCol>
                <a:gridCol w="1962155">
                  <a:extLst>
                    <a:ext uri="{9D8B030D-6E8A-4147-A177-3AD203B41FA5}">
                      <a16:colId xmlns:a16="http://schemas.microsoft.com/office/drawing/2014/main" val="417061360"/>
                    </a:ext>
                  </a:extLst>
                </a:gridCol>
              </a:tblGrid>
              <a:tr h="566209">
                <a:tc>
                  <a:txBody>
                    <a:bodyPr/>
                    <a:lstStyle/>
                    <a:p>
                      <a:r>
                        <a:rPr lang="en-US" dirty="0"/>
                        <a:t>Ref No </a:t>
                      </a:r>
                      <a:endParaRPr lang="en-IN" dirty="0"/>
                    </a:p>
                  </a:txBody>
                  <a:tcPr/>
                </a:tc>
                <a:tc>
                  <a:txBody>
                    <a:bodyPr/>
                    <a:lstStyle/>
                    <a:p>
                      <a:r>
                        <a:rPr lang="en-US" dirty="0"/>
                        <a:t>Method </a:t>
                      </a:r>
                      <a:endParaRPr lang="en-IN" dirty="0"/>
                    </a:p>
                  </a:txBody>
                  <a:tcPr/>
                </a:tc>
                <a:tc>
                  <a:txBody>
                    <a:bodyPr/>
                    <a:lstStyle/>
                    <a:p>
                      <a:r>
                        <a:rPr lang="en-US" dirty="0"/>
                        <a:t>Category</a:t>
                      </a:r>
                      <a:endParaRPr lang="en-IN" dirty="0"/>
                    </a:p>
                  </a:txBody>
                  <a:tcPr/>
                </a:tc>
                <a:tc>
                  <a:txBody>
                    <a:bodyPr/>
                    <a:lstStyle/>
                    <a:p>
                      <a:r>
                        <a:rPr lang="en-US" dirty="0"/>
                        <a:t>Dataset</a:t>
                      </a:r>
                      <a:endParaRPr lang="en-IN" dirty="0"/>
                    </a:p>
                  </a:txBody>
                  <a:tcPr/>
                </a:tc>
                <a:tc>
                  <a:txBody>
                    <a:bodyPr/>
                    <a:lstStyle/>
                    <a:p>
                      <a:r>
                        <a:rPr lang="en-US" dirty="0"/>
                        <a:t>Model</a:t>
                      </a:r>
                      <a:endParaRPr lang="en-IN" dirty="0"/>
                    </a:p>
                  </a:txBody>
                  <a:tcPr/>
                </a:tc>
                <a:tc>
                  <a:txBody>
                    <a:bodyPr/>
                    <a:lstStyle/>
                    <a:p>
                      <a:r>
                        <a:rPr lang="en-US" dirty="0"/>
                        <a:t>Task</a:t>
                      </a:r>
                      <a:endParaRPr lang="en-IN" dirty="0"/>
                    </a:p>
                  </a:txBody>
                  <a:tcPr/>
                </a:tc>
                <a:tc>
                  <a:txBody>
                    <a:bodyPr/>
                    <a:lstStyle/>
                    <a:p>
                      <a:r>
                        <a:rPr lang="en-US" dirty="0"/>
                        <a:t>Approach</a:t>
                      </a:r>
                      <a:endParaRPr lang="en-IN" dirty="0"/>
                    </a:p>
                  </a:txBody>
                  <a:tcPr/>
                </a:tc>
                <a:extLst>
                  <a:ext uri="{0D108BD9-81ED-4DB2-BD59-A6C34878D82A}">
                    <a16:rowId xmlns:a16="http://schemas.microsoft.com/office/drawing/2014/main" val="1236473839"/>
                  </a:ext>
                </a:extLst>
              </a:tr>
              <a:tr h="873337">
                <a:tc>
                  <a:txBody>
                    <a:bodyPr/>
                    <a:lstStyle/>
                    <a:p>
                      <a:r>
                        <a:rPr lang="en-US" dirty="0"/>
                        <a:t>17</a:t>
                      </a:r>
                      <a:endParaRPr lang="en-IN" dirty="0"/>
                    </a:p>
                  </a:txBody>
                  <a:tcPr/>
                </a:tc>
                <a:tc>
                  <a:txBody>
                    <a:bodyPr/>
                    <a:lstStyle/>
                    <a:p>
                      <a:r>
                        <a:rPr lang="en-US" dirty="0"/>
                        <a:t>CLIP</a:t>
                      </a:r>
                      <a:endParaRPr lang="en-IN" dirty="0"/>
                    </a:p>
                  </a:txBody>
                  <a:tcPr/>
                </a:tc>
                <a:tc>
                  <a:txBody>
                    <a:bodyPr/>
                    <a:lstStyle/>
                    <a:p>
                      <a:r>
                        <a:rPr lang="en-US" dirty="0"/>
                        <a:t>Joint Embedding Space</a:t>
                      </a:r>
                      <a:endParaRPr lang="en-IN" dirty="0"/>
                    </a:p>
                  </a:txBody>
                  <a:tcPr/>
                </a:tc>
                <a:tc>
                  <a:txBody>
                    <a:bodyPr/>
                    <a:lstStyle/>
                    <a:p>
                      <a:r>
                        <a:rPr lang="en-IN" sz="1800" kern="1200" dirty="0">
                          <a:solidFill>
                            <a:schemeClr val="dk1"/>
                          </a:solidFill>
                          <a:effectLst/>
                          <a:latin typeface="+mn-lt"/>
                          <a:ea typeface="+mn-ea"/>
                          <a:cs typeface="+mn-cs"/>
                        </a:rPr>
                        <a:t>MS-COCO, Visual Genome, YFCC100M, WIT (self-made)</a:t>
                      </a:r>
                      <a:endParaRPr lang="en-IN" dirty="0"/>
                    </a:p>
                  </a:txBody>
                  <a:tcPr/>
                </a:tc>
                <a:tc>
                  <a:txBody>
                    <a:bodyPr/>
                    <a:lstStyle/>
                    <a:p>
                      <a:r>
                        <a:rPr lang="en-IN" sz="1800" kern="1200" dirty="0">
                          <a:solidFill>
                            <a:schemeClr val="dk1"/>
                          </a:solidFill>
                          <a:effectLst/>
                          <a:latin typeface="+mn-lt"/>
                          <a:ea typeface="+mn-ea"/>
                          <a:cs typeface="+mn-cs"/>
                        </a:rPr>
                        <a:t>Resnet, </a:t>
                      </a:r>
                      <a:r>
                        <a:rPr lang="en-IN" sz="1800" kern="1200" dirty="0" err="1">
                          <a:solidFill>
                            <a:schemeClr val="dk1"/>
                          </a:solidFill>
                          <a:effectLst/>
                          <a:latin typeface="+mn-lt"/>
                          <a:ea typeface="+mn-ea"/>
                          <a:cs typeface="+mn-cs"/>
                        </a:rPr>
                        <a:t>ViT</a:t>
                      </a:r>
                      <a:r>
                        <a:rPr lang="en-IN" sz="1800" kern="1200" dirty="0">
                          <a:solidFill>
                            <a:schemeClr val="dk1"/>
                          </a:solidFill>
                          <a:effectLst/>
                          <a:latin typeface="+mn-lt"/>
                          <a:ea typeface="+mn-ea"/>
                          <a:cs typeface="+mn-cs"/>
                        </a:rPr>
                        <a:t>, CBOW, Transformer</a:t>
                      </a:r>
                      <a:endParaRPr lang="en-IN" dirty="0"/>
                    </a:p>
                  </a:txBody>
                  <a:tcPr/>
                </a:tc>
                <a:tc>
                  <a:txBody>
                    <a:bodyPr/>
                    <a:lstStyle/>
                    <a:p>
                      <a:r>
                        <a:rPr lang="en-US" dirty="0"/>
                        <a:t>Contrastive training</a:t>
                      </a:r>
                      <a:endParaRPr lang="en-IN" dirty="0"/>
                    </a:p>
                  </a:txBody>
                  <a:tcPr/>
                </a:tc>
                <a:tc>
                  <a:txBody>
                    <a:bodyPr/>
                    <a:lstStyle/>
                    <a:p>
                      <a:r>
                        <a:rPr lang="en-US" dirty="0"/>
                        <a:t>Minimize cosine similarity between matching pairs of encoded image and text</a:t>
                      </a:r>
                      <a:endParaRPr lang="en-IN" dirty="0"/>
                    </a:p>
                  </a:txBody>
                  <a:tcPr/>
                </a:tc>
                <a:extLst>
                  <a:ext uri="{0D108BD9-81ED-4DB2-BD59-A6C34878D82A}">
                    <a16:rowId xmlns:a16="http://schemas.microsoft.com/office/drawing/2014/main" val="1877996509"/>
                  </a:ext>
                </a:extLst>
              </a:tr>
              <a:tr h="873337">
                <a:tc>
                  <a:txBody>
                    <a:bodyPr/>
                    <a:lstStyle/>
                    <a:p>
                      <a:r>
                        <a:rPr lang="en-US" dirty="0"/>
                        <a:t>18</a:t>
                      </a:r>
                      <a:endParaRPr lang="en-IN" dirty="0"/>
                    </a:p>
                  </a:txBody>
                  <a:tcPr/>
                </a:tc>
                <a:tc>
                  <a:txBody>
                    <a:bodyPr/>
                    <a:lstStyle/>
                    <a:p>
                      <a:r>
                        <a:rPr lang="en-US" dirty="0"/>
                        <a:t>SHAP-CAT</a:t>
                      </a:r>
                      <a:endParaRPr lang="en-IN" dirty="0"/>
                    </a:p>
                  </a:txBody>
                  <a:tcPr/>
                </a:tc>
                <a:tc>
                  <a:txBody>
                    <a:bodyPr/>
                    <a:lstStyle/>
                    <a:p>
                      <a:r>
                        <a:rPr lang="en-US" dirty="0"/>
                        <a:t>Inherently</a:t>
                      </a:r>
                    </a:p>
                    <a:p>
                      <a:r>
                        <a:rPr lang="en-US" dirty="0"/>
                        <a:t>Explainable</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BCI, IHC4BC-ER, IHC4BC-PR</a:t>
                      </a:r>
                      <a:endParaRPr lang="en-IN" dirty="0"/>
                    </a:p>
                  </a:txBody>
                  <a:tcPr/>
                </a:tc>
                <a:tc>
                  <a:txBody>
                    <a:bodyPr/>
                    <a:lstStyle/>
                    <a:p>
                      <a:r>
                        <a:rPr lang="en-US" dirty="0"/>
                        <a:t>Resnet50, </a:t>
                      </a:r>
                      <a:r>
                        <a:rPr lang="en-US" dirty="0" err="1"/>
                        <a:t>ViT</a:t>
                      </a:r>
                      <a:r>
                        <a:rPr lang="en-US" dirty="0"/>
                        <a:t>, </a:t>
                      </a:r>
                      <a:r>
                        <a:rPr lang="en-US" dirty="0" err="1"/>
                        <a:t>DenseNet</a:t>
                      </a:r>
                      <a:endParaRPr lang="en-IN" dirty="0"/>
                    </a:p>
                  </a:txBody>
                  <a:tcPr/>
                </a:tc>
                <a:tc>
                  <a:txBody>
                    <a:bodyPr/>
                    <a:lstStyle/>
                    <a:p>
                      <a:r>
                        <a:rPr lang="en-US" dirty="0"/>
                        <a:t>Cancer grading</a:t>
                      </a:r>
                      <a:endParaRPr lang="en-IN" dirty="0"/>
                    </a:p>
                  </a:txBody>
                  <a:tcPr/>
                </a:tc>
                <a:tc>
                  <a:txBody>
                    <a:bodyPr/>
                    <a:lstStyle/>
                    <a:p>
                      <a:r>
                        <a:rPr lang="en-IN" sz="1800" kern="1200" dirty="0">
                          <a:solidFill>
                            <a:schemeClr val="dk1"/>
                          </a:solidFill>
                          <a:effectLst/>
                          <a:latin typeface="+mn-lt"/>
                          <a:ea typeface="+mn-ea"/>
                          <a:cs typeface="+mn-cs"/>
                        </a:rPr>
                        <a:t>Combining various discriminative task vector to SHAP</a:t>
                      </a:r>
                      <a:endParaRPr lang="en-IN" dirty="0"/>
                    </a:p>
                  </a:txBody>
                  <a:tcPr/>
                </a:tc>
                <a:extLst>
                  <a:ext uri="{0D108BD9-81ED-4DB2-BD59-A6C34878D82A}">
                    <a16:rowId xmlns:a16="http://schemas.microsoft.com/office/drawing/2014/main" val="2493072846"/>
                  </a:ext>
                </a:extLst>
              </a:tr>
              <a:tr h="873337">
                <a:tc>
                  <a:txBody>
                    <a:bodyPr/>
                    <a:lstStyle/>
                    <a:p>
                      <a:r>
                        <a:rPr lang="en-US" dirty="0"/>
                        <a:t>19</a:t>
                      </a:r>
                      <a:endParaRPr lang="en-IN" dirty="0"/>
                    </a:p>
                  </a:txBody>
                  <a:tcPr/>
                </a:tc>
                <a:tc>
                  <a:txBody>
                    <a:bodyPr/>
                    <a:lstStyle/>
                    <a:p>
                      <a:r>
                        <a:rPr lang="en-US" dirty="0"/>
                        <a:t>Grounding DINO</a:t>
                      </a:r>
                      <a:endParaRPr lang="en-IN" dirty="0"/>
                    </a:p>
                  </a:txBody>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IN" dirty="0"/>
                        <a:t>Inherently Explainable</a:t>
                      </a:r>
                    </a:p>
                  </a:txBody>
                  <a:tcPr marL="68580" marR="68580" marT="0" marB="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Cordia New" panose="020B0304020202020204" pitchFamily="34" charset="-34"/>
                        </a:rPr>
                        <a:t>MSCOCO, LVIS, </a:t>
                      </a:r>
                      <a:r>
                        <a:rPr lang="en-US" sz="1800" kern="100" dirty="0" err="1">
                          <a:effectLst/>
                          <a:latin typeface="Calibri" panose="020F0502020204030204" pitchFamily="34" charset="0"/>
                          <a:ea typeface="Calibri" panose="020F0502020204030204" pitchFamily="34" charset="0"/>
                          <a:cs typeface="Cordia New" panose="020B0304020202020204" pitchFamily="34" charset="-34"/>
                        </a:rPr>
                        <a:t>ODinW</a:t>
                      </a:r>
                      <a:endParaRPr lang="en-IN" sz="1800" kern="100" dirty="0">
                        <a:effectLst/>
                        <a:latin typeface="Calibri" panose="020F0502020204030204" pitchFamily="34" charset="0"/>
                        <a:ea typeface="Calibri" panose="020F0502020204030204" pitchFamily="34" charset="0"/>
                        <a:cs typeface="Cordia New" panose="020B0304020202020204" pitchFamily="34" charset="-34"/>
                      </a:endParaRPr>
                    </a:p>
                  </a:txBody>
                  <a:tcPr/>
                </a:tc>
                <a:tc>
                  <a:txBody>
                    <a:bodyPr/>
                    <a:lstStyle/>
                    <a:p>
                      <a:r>
                        <a:rPr lang="en-US" dirty="0"/>
                        <a:t>Swin Transformer, Swin Transformer</a:t>
                      </a:r>
                      <a:endParaRPr lang="en-IN" dirty="0"/>
                    </a:p>
                  </a:txBody>
                  <a:tcPr/>
                </a:tc>
                <a:tc>
                  <a:txBody>
                    <a:bodyPr/>
                    <a:lstStyle/>
                    <a:p>
                      <a:r>
                        <a:rPr lang="en-US" dirty="0"/>
                        <a:t>Object Detection</a:t>
                      </a:r>
                      <a:endParaRPr lang="en-IN" dirty="0"/>
                    </a:p>
                  </a:txBody>
                  <a:tcPr/>
                </a:tc>
                <a:tc>
                  <a:txBody>
                    <a:bodyPr/>
                    <a:lstStyle/>
                    <a:p>
                      <a:r>
                        <a:rPr lang="en-IN" sz="1800" kern="1200" dirty="0">
                          <a:solidFill>
                            <a:schemeClr val="dk1"/>
                          </a:solidFill>
                          <a:effectLst/>
                          <a:latin typeface="+mn-lt"/>
                          <a:ea typeface="+mn-ea"/>
                          <a:cs typeface="+mn-cs"/>
                        </a:rPr>
                        <a:t>Multiple cross attention between image and text.</a:t>
                      </a:r>
                    </a:p>
                    <a:p>
                      <a:r>
                        <a:rPr lang="en-IN" sz="1800" kern="1200" dirty="0">
                          <a:solidFill>
                            <a:schemeClr val="dk1"/>
                          </a:solidFill>
                          <a:effectLst/>
                          <a:latin typeface="+mn-lt"/>
                          <a:ea typeface="+mn-ea"/>
                          <a:cs typeface="+mn-cs"/>
                        </a:rPr>
                        <a:t>Decoder layer with self and cross attn.</a:t>
                      </a:r>
                    </a:p>
                  </a:txBody>
                  <a:tcPr/>
                </a:tc>
                <a:extLst>
                  <a:ext uri="{0D108BD9-81ED-4DB2-BD59-A6C34878D82A}">
                    <a16:rowId xmlns:a16="http://schemas.microsoft.com/office/drawing/2014/main" val="2907816467"/>
                  </a:ext>
                </a:extLst>
              </a:tr>
            </a:tbl>
          </a:graphicData>
        </a:graphic>
      </p:graphicFrame>
      <p:pic>
        <p:nvPicPr>
          <p:cNvPr id="5" name="Picture 4">
            <a:extLst>
              <a:ext uri="{FF2B5EF4-FFF2-40B4-BE49-F238E27FC236}">
                <a16:creationId xmlns:a16="http://schemas.microsoft.com/office/drawing/2014/main" id="{893D0B92-DE34-E120-69EB-9804116163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C5F5E3D3-7D8D-80E5-8A21-3FB6F586C8EF}"/>
              </a:ext>
            </a:extLst>
          </p:cNvPr>
          <p:cNvSpPr>
            <a:spLocks noGrp="1"/>
          </p:cNvSpPr>
          <p:nvPr>
            <p:ph type="sldNum" sz="quarter" idx="12"/>
          </p:nvPr>
        </p:nvSpPr>
        <p:spPr/>
        <p:txBody>
          <a:bodyPr/>
          <a:lstStyle/>
          <a:p>
            <a:fld id="{1DFBB4D5-A254-497C-8800-325BFC8980A0}" type="slidenum">
              <a:rPr lang="en-IN" smtClean="0"/>
              <a:t>8</a:t>
            </a:fld>
            <a:endParaRPr lang="en-IN" dirty="0"/>
          </a:p>
        </p:txBody>
      </p:sp>
    </p:spTree>
    <p:extLst>
      <p:ext uri="{BB962C8B-B14F-4D97-AF65-F5344CB8AC3E}">
        <p14:creationId xmlns:p14="http://schemas.microsoft.com/office/powerpoint/2010/main" val="692730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F44206-D055-3FAC-C960-17EEFD2EEF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97C939-5403-508E-0DBA-B92FBC22A91F}"/>
              </a:ext>
            </a:extLst>
          </p:cNvPr>
          <p:cNvSpPr>
            <a:spLocks noGrp="1"/>
          </p:cNvSpPr>
          <p:nvPr>
            <p:ph type="title"/>
          </p:nvPr>
        </p:nvSpPr>
        <p:spPr>
          <a:xfrm>
            <a:off x="838200" y="365125"/>
            <a:ext cx="10391778" cy="1325563"/>
          </a:xfrm>
        </p:spPr>
        <p:txBody>
          <a:bodyPr/>
          <a:lstStyle/>
          <a:p>
            <a:r>
              <a:rPr lang="en-US" dirty="0"/>
              <a:t>Literature Survey</a:t>
            </a:r>
            <a:endParaRPr lang="en-IN" dirty="0"/>
          </a:p>
        </p:txBody>
      </p:sp>
      <p:graphicFrame>
        <p:nvGraphicFramePr>
          <p:cNvPr id="10" name="Table 9">
            <a:extLst>
              <a:ext uri="{FF2B5EF4-FFF2-40B4-BE49-F238E27FC236}">
                <a16:creationId xmlns:a16="http://schemas.microsoft.com/office/drawing/2014/main" id="{7B6AA826-8691-A8EA-5AB6-66D98FDB6A71}"/>
              </a:ext>
            </a:extLst>
          </p:cNvPr>
          <p:cNvGraphicFramePr>
            <a:graphicFrameLocks noGrp="1"/>
          </p:cNvGraphicFramePr>
          <p:nvPr>
            <p:extLst>
              <p:ext uri="{D42A27DB-BD31-4B8C-83A1-F6EECF244321}">
                <p14:modId xmlns:p14="http://schemas.microsoft.com/office/powerpoint/2010/main" val="2907575123"/>
              </p:ext>
            </p:extLst>
          </p:nvPr>
        </p:nvGraphicFramePr>
        <p:xfrm>
          <a:off x="962020" y="1310216"/>
          <a:ext cx="10391780" cy="4132369"/>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3999095857"/>
                    </a:ext>
                  </a:extLst>
                </a:gridCol>
                <a:gridCol w="1266825">
                  <a:extLst>
                    <a:ext uri="{9D8B030D-6E8A-4147-A177-3AD203B41FA5}">
                      <a16:colId xmlns:a16="http://schemas.microsoft.com/office/drawing/2014/main" val="218132091"/>
                    </a:ext>
                  </a:extLst>
                </a:gridCol>
                <a:gridCol w="1508268">
                  <a:extLst>
                    <a:ext uri="{9D8B030D-6E8A-4147-A177-3AD203B41FA5}">
                      <a16:colId xmlns:a16="http://schemas.microsoft.com/office/drawing/2014/main" val="189629736"/>
                    </a:ext>
                  </a:extLst>
                </a:gridCol>
                <a:gridCol w="1492107">
                  <a:extLst>
                    <a:ext uri="{9D8B030D-6E8A-4147-A177-3AD203B41FA5}">
                      <a16:colId xmlns:a16="http://schemas.microsoft.com/office/drawing/2014/main" val="3190891163"/>
                    </a:ext>
                  </a:extLst>
                </a:gridCol>
                <a:gridCol w="1743075">
                  <a:extLst>
                    <a:ext uri="{9D8B030D-6E8A-4147-A177-3AD203B41FA5}">
                      <a16:colId xmlns:a16="http://schemas.microsoft.com/office/drawing/2014/main" val="33616868"/>
                    </a:ext>
                  </a:extLst>
                </a:gridCol>
                <a:gridCol w="1504950">
                  <a:extLst>
                    <a:ext uri="{9D8B030D-6E8A-4147-A177-3AD203B41FA5}">
                      <a16:colId xmlns:a16="http://schemas.microsoft.com/office/drawing/2014/main" val="2863264942"/>
                    </a:ext>
                  </a:extLst>
                </a:gridCol>
                <a:gridCol w="1962155">
                  <a:extLst>
                    <a:ext uri="{9D8B030D-6E8A-4147-A177-3AD203B41FA5}">
                      <a16:colId xmlns:a16="http://schemas.microsoft.com/office/drawing/2014/main" val="417061360"/>
                    </a:ext>
                  </a:extLst>
                </a:gridCol>
              </a:tblGrid>
              <a:tr h="566209">
                <a:tc>
                  <a:txBody>
                    <a:bodyPr/>
                    <a:lstStyle/>
                    <a:p>
                      <a:r>
                        <a:rPr lang="en-US" dirty="0"/>
                        <a:t>Ref No </a:t>
                      </a:r>
                      <a:endParaRPr lang="en-IN" dirty="0"/>
                    </a:p>
                  </a:txBody>
                  <a:tcPr/>
                </a:tc>
                <a:tc>
                  <a:txBody>
                    <a:bodyPr/>
                    <a:lstStyle/>
                    <a:p>
                      <a:r>
                        <a:rPr lang="en-US" dirty="0"/>
                        <a:t>Method </a:t>
                      </a:r>
                      <a:endParaRPr lang="en-IN" dirty="0"/>
                    </a:p>
                  </a:txBody>
                  <a:tcPr/>
                </a:tc>
                <a:tc>
                  <a:txBody>
                    <a:bodyPr/>
                    <a:lstStyle/>
                    <a:p>
                      <a:r>
                        <a:rPr lang="en-US" dirty="0"/>
                        <a:t>Category</a:t>
                      </a:r>
                      <a:endParaRPr lang="en-IN" dirty="0"/>
                    </a:p>
                  </a:txBody>
                  <a:tcPr/>
                </a:tc>
                <a:tc>
                  <a:txBody>
                    <a:bodyPr/>
                    <a:lstStyle/>
                    <a:p>
                      <a:r>
                        <a:rPr lang="en-US" dirty="0"/>
                        <a:t>Dataset</a:t>
                      </a:r>
                      <a:endParaRPr lang="en-IN" dirty="0"/>
                    </a:p>
                  </a:txBody>
                  <a:tcPr/>
                </a:tc>
                <a:tc>
                  <a:txBody>
                    <a:bodyPr/>
                    <a:lstStyle/>
                    <a:p>
                      <a:r>
                        <a:rPr lang="en-US" dirty="0"/>
                        <a:t>Model</a:t>
                      </a:r>
                      <a:endParaRPr lang="en-IN" dirty="0"/>
                    </a:p>
                  </a:txBody>
                  <a:tcPr/>
                </a:tc>
                <a:tc>
                  <a:txBody>
                    <a:bodyPr/>
                    <a:lstStyle/>
                    <a:p>
                      <a:r>
                        <a:rPr lang="en-US" dirty="0"/>
                        <a:t>Task</a:t>
                      </a:r>
                      <a:endParaRPr lang="en-IN" dirty="0"/>
                    </a:p>
                  </a:txBody>
                  <a:tcPr/>
                </a:tc>
                <a:tc>
                  <a:txBody>
                    <a:bodyPr/>
                    <a:lstStyle/>
                    <a:p>
                      <a:r>
                        <a:rPr lang="en-US" dirty="0"/>
                        <a:t>Approach</a:t>
                      </a:r>
                      <a:endParaRPr lang="en-IN" dirty="0"/>
                    </a:p>
                  </a:txBody>
                  <a:tcPr/>
                </a:tc>
                <a:extLst>
                  <a:ext uri="{0D108BD9-81ED-4DB2-BD59-A6C34878D82A}">
                    <a16:rowId xmlns:a16="http://schemas.microsoft.com/office/drawing/2014/main" val="1236473839"/>
                  </a:ext>
                </a:extLst>
              </a:tr>
              <a:tr h="873337">
                <a:tc>
                  <a:txBody>
                    <a:bodyPr/>
                    <a:lstStyle/>
                    <a:p>
                      <a:r>
                        <a:rPr lang="en-US" dirty="0"/>
                        <a:t>20</a:t>
                      </a:r>
                      <a:endParaRPr lang="en-IN" dirty="0"/>
                    </a:p>
                  </a:txBody>
                  <a:tcPr/>
                </a:tc>
                <a:tc>
                  <a:txBody>
                    <a:bodyPr/>
                    <a:lstStyle/>
                    <a:p>
                      <a:r>
                        <a:rPr lang="en-US" dirty="0"/>
                        <a:t>ICEv2</a:t>
                      </a:r>
                      <a:endParaRPr lang="en-IN" dirty="0"/>
                    </a:p>
                  </a:txBody>
                  <a:tcPr/>
                </a:tc>
                <a:tc>
                  <a:txBody>
                    <a:bodyPr/>
                    <a:lstStyle/>
                    <a:p>
                      <a:r>
                        <a:rPr lang="en-US" dirty="0" err="1"/>
                        <a:t>ViT</a:t>
                      </a:r>
                      <a:r>
                        <a:rPr lang="en-US" dirty="0"/>
                        <a:t> Xai</a:t>
                      </a:r>
                      <a:endParaRPr lang="en-IN" dirty="0"/>
                    </a:p>
                  </a:txBody>
                  <a:tcPr/>
                </a:tc>
                <a:tc>
                  <a:txBody>
                    <a:bodyPr/>
                    <a:lstStyle/>
                    <a:p>
                      <a:r>
                        <a:rPr lang="en-IN" dirty="0"/>
                        <a:t>ImageNet, ILSVRC,</a:t>
                      </a:r>
                    </a:p>
                    <a:p>
                      <a:r>
                        <a:rPr lang="en-IN" dirty="0"/>
                        <a:t>Pascal VOC</a:t>
                      </a:r>
                    </a:p>
                  </a:txBody>
                  <a:tcPr/>
                </a:tc>
                <a:tc>
                  <a:txBody>
                    <a:bodyPr/>
                    <a:lstStyle/>
                    <a:p>
                      <a:r>
                        <a:rPr lang="en-IN" dirty="0" err="1"/>
                        <a:t>RobustViT</a:t>
                      </a:r>
                      <a:r>
                        <a:rPr lang="en-IN" dirty="0"/>
                        <a:t>,</a:t>
                      </a:r>
                    </a:p>
                    <a:p>
                      <a:r>
                        <a:rPr lang="en-IN" dirty="0" err="1"/>
                        <a:t>DeiT</a:t>
                      </a:r>
                      <a:r>
                        <a:rPr lang="en-IN" dirty="0"/>
                        <a:t>-S, </a:t>
                      </a:r>
                      <a:r>
                        <a:rPr lang="en-IN" dirty="0" err="1"/>
                        <a:t>DeiT</a:t>
                      </a:r>
                      <a:r>
                        <a:rPr lang="en-IN" dirty="0"/>
                        <a:t>-T </a:t>
                      </a:r>
                    </a:p>
                  </a:txBody>
                  <a:tcPr/>
                </a:tc>
                <a:tc>
                  <a:txBody>
                    <a:bodyPr/>
                    <a:lstStyle/>
                    <a:p>
                      <a:r>
                        <a:rPr lang="en-US" dirty="0"/>
                        <a:t>Segmentation</a:t>
                      </a:r>
                      <a:endParaRPr lang="en-IN" dirty="0"/>
                    </a:p>
                  </a:txBody>
                  <a:tcPr/>
                </a:tc>
                <a:tc>
                  <a:txBody>
                    <a:bodyPr/>
                    <a:lstStyle/>
                    <a:p>
                      <a:r>
                        <a:rPr lang="en-US" dirty="0"/>
                        <a:t>Adversarial Norm for separation of background</a:t>
                      </a:r>
                    </a:p>
                  </a:txBody>
                  <a:tcPr/>
                </a:tc>
                <a:extLst>
                  <a:ext uri="{0D108BD9-81ED-4DB2-BD59-A6C34878D82A}">
                    <a16:rowId xmlns:a16="http://schemas.microsoft.com/office/drawing/2014/main" val="2942980397"/>
                  </a:ext>
                </a:extLst>
              </a:tr>
              <a:tr h="873337">
                <a:tc>
                  <a:txBody>
                    <a:bodyPr/>
                    <a:lstStyle/>
                    <a:p>
                      <a:r>
                        <a:rPr lang="en-US" dirty="0"/>
                        <a:t>21</a:t>
                      </a:r>
                      <a:endParaRPr lang="en-IN" dirty="0"/>
                    </a:p>
                  </a:txBody>
                  <a:tcPr/>
                </a:tc>
                <a:tc>
                  <a:txBody>
                    <a:bodyPr/>
                    <a:lstStyle/>
                    <a:p>
                      <a:r>
                        <a:rPr lang="en-US" dirty="0"/>
                        <a:t>3VL</a:t>
                      </a:r>
                      <a:endParaRPr lang="en-IN" dirty="0"/>
                    </a:p>
                  </a:txBody>
                  <a:tcPr/>
                </a:tc>
                <a:tc>
                  <a:txBody>
                    <a:bodyPr/>
                    <a:lstStyle/>
                    <a:p>
                      <a:r>
                        <a:rPr lang="en-US" dirty="0"/>
                        <a:t>Gradient Based</a:t>
                      </a:r>
                      <a:endParaRPr lang="en-IN" dirty="0"/>
                    </a:p>
                  </a:txBody>
                  <a:tcPr/>
                </a:tc>
                <a:tc>
                  <a:txBody>
                    <a:bodyPr/>
                    <a:lstStyle/>
                    <a:p>
                      <a:r>
                        <a:rPr lang="en-IN" dirty="0"/>
                        <a:t>MS-COCO, </a:t>
                      </a:r>
                    </a:p>
                    <a:p>
                      <a:r>
                        <a:rPr lang="en-IN" dirty="0"/>
                        <a:t>VL-</a:t>
                      </a:r>
                      <a:r>
                        <a:rPr lang="en-IN" dirty="0" err="1"/>
                        <a:t>CheckList</a:t>
                      </a:r>
                      <a:r>
                        <a:rPr lang="en-IN" dirty="0"/>
                        <a:t>,</a:t>
                      </a:r>
                    </a:p>
                    <a:p>
                      <a:r>
                        <a:rPr lang="en-IN" dirty="0"/>
                        <a:t>ImageNet</a:t>
                      </a:r>
                    </a:p>
                  </a:txBody>
                  <a:tcPr/>
                </a:tc>
                <a:tc>
                  <a:txBody>
                    <a:bodyPr/>
                    <a:lstStyle/>
                    <a:p>
                      <a:r>
                        <a:rPr lang="en-IN" dirty="0"/>
                        <a:t>FLAN-T5, OpenAI Clip, </a:t>
                      </a:r>
                    </a:p>
                    <a:p>
                      <a:r>
                        <a:rPr lang="en-IN" dirty="0"/>
                        <a:t>ALIGN, VALSE, COLA</a:t>
                      </a:r>
                    </a:p>
                  </a:txBody>
                  <a:tcPr/>
                </a:tc>
                <a:tc>
                  <a:txBody>
                    <a:bodyPr/>
                    <a:lstStyle/>
                    <a:p>
                      <a:r>
                        <a:rPr lang="en-US" dirty="0"/>
                        <a:t>Image captioning</a:t>
                      </a:r>
                      <a:endParaRPr lang="en-IN" dirty="0"/>
                    </a:p>
                  </a:txBody>
                  <a:tcPr/>
                </a:tc>
                <a:tc>
                  <a:txBody>
                    <a:bodyPr/>
                    <a:lstStyle/>
                    <a:p>
                      <a:r>
                        <a:rPr lang="en-IN" sz="1800" kern="1200" dirty="0">
                          <a:solidFill>
                            <a:schemeClr val="dk1"/>
                          </a:solidFill>
                          <a:effectLst/>
                          <a:latin typeface="+mn-lt"/>
                          <a:ea typeface="+mn-ea"/>
                          <a:cs typeface="+mn-cs"/>
                        </a:rPr>
                        <a:t>Contrastive loss for each layer of text tree. Patches of image matched with tokens. Token removal </a:t>
                      </a:r>
                      <a:endParaRPr lang="en-IN" dirty="0"/>
                    </a:p>
                  </a:txBody>
                  <a:tcPr/>
                </a:tc>
                <a:extLst>
                  <a:ext uri="{0D108BD9-81ED-4DB2-BD59-A6C34878D82A}">
                    <a16:rowId xmlns:a16="http://schemas.microsoft.com/office/drawing/2014/main" val="1877996509"/>
                  </a:ext>
                </a:extLst>
              </a:tr>
              <a:tr h="873337">
                <a:tc>
                  <a:txBody>
                    <a:bodyPr/>
                    <a:lstStyle/>
                    <a:p>
                      <a:r>
                        <a:rPr lang="en-US" dirty="0"/>
                        <a:t>22</a:t>
                      </a:r>
                      <a:endParaRPr lang="en-IN" dirty="0"/>
                    </a:p>
                  </a:txBody>
                  <a:tcPr/>
                </a:tc>
                <a:tc>
                  <a:txBody>
                    <a:bodyPr/>
                    <a:lstStyle/>
                    <a:p>
                      <a:r>
                        <a:rPr lang="en-US" dirty="0"/>
                        <a:t>Segment Anything</a:t>
                      </a:r>
                      <a:endParaRPr lang="en-IN" dirty="0"/>
                    </a:p>
                  </a:txBody>
                  <a:tcPr/>
                </a:tc>
                <a:tc>
                  <a:txBody>
                    <a:bodyPr/>
                    <a:lstStyle/>
                    <a:p>
                      <a:r>
                        <a:rPr lang="en-US" dirty="0"/>
                        <a:t>Prompt based segmentation</a:t>
                      </a:r>
                      <a:endParaRPr lang="en-IN" dirty="0"/>
                    </a:p>
                  </a:txBody>
                  <a:tcPr/>
                </a:tc>
                <a:tc>
                  <a:txBody>
                    <a:bodyPr/>
                    <a:lstStyle/>
                    <a:p>
                      <a:r>
                        <a:rPr lang="en-IN" dirty="0"/>
                        <a:t>SA-1B</a:t>
                      </a:r>
                    </a:p>
                  </a:txBody>
                  <a:tcPr/>
                </a:tc>
                <a:tc>
                  <a:txBody>
                    <a:bodyPr/>
                    <a:lstStyle/>
                    <a:p>
                      <a:r>
                        <a:rPr lang="en-US" dirty="0"/>
                        <a:t>SAM</a:t>
                      </a:r>
                      <a:endParaRPr lang="en-IN" dirty="0"/>
                    </a:p>
                  </a:txBody>
                  <a:tcPr/>
                </a:tc>
                <a:tc>
                  <a:txBody>
                    <a:bodyPr/>
                    <a:lstStyle/>
                    <a:p>
                      <a:r>
                        <a:rPr lang="en-US" dirty="0"/>
                        <a:t>Image segmentation</a:t>
                      </a:r>
                      <a:endParaRPr lang="en-IN" dirty="0"/>
                    </a:p>
                  </a:txBody>
                  <a:tcPr/>
                </a:tc>
                <a:tc>
                  <a:txBody>
                    <a:bodyPr/>
                    <a:lstStyle/>
                    <a:p>
                      <a:r>
                        <a:rPr lang="en-US" dirty="0"/>
                        <a:t>Prompt encoder combined with encoded image.</a:t>
                      </a:r>
                      <a:endParaRPr lang="en-IN" dirty="0"/>
                    </a:p>
                  </a:txBody>
                  <a:tcPr/>
                </a:tc>
                <a:extLst>
                  <a:ext uri="{0D108BD9-81ED-4DB2-BD59-A6C34878D82A}">
                    <a16:rowId xmlns:a16="http://schemas.microsoft.com/office/drawing/2014/main" val="2493072846"/>
                  </a:ext>
                </a:extLst>
              </a:tr>
            </a:tbl>
          </a:graphicData>
        </a:graphic>
      </p:graphicFrame>
      <p:pic>
        <p:nvPicPr>
          <p:cNvPr id="5" name="Picture 4">
            <a:extLst>
              <a:ext uri="{FF2B5EF4-FFF2-40B4-BE49-F238E27FC236}">
                <a16:creationId xmlns:a16="http://schemas.microsoft.com/office/drawing/2014/main" id="{66EAAC1F-2615-7B00-CA9F-B7029EC283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94490" y="0"/>
            <a:ext cx="1863300" cy="1050925"/>
          </a:xfrm>
          <a:prstGeom prst="rect">
            <a:avLst/>
          </a:prstGeom>
        </p:spPr>
      </p:pic>
      <p:sp>
        <p:nvSpPr>
          <p:cNvPr id="3" name="Slide Number Placeholder 2">
            <a:extLst>
              <a:ext uri="{FF2B5EF4-FFF2-40B4-BE49-F238E27FC236}">
                <a16:creationId xmlns:a16="http://schemas.microsoft.com/office/drawing/2014/main" id="{134982C9-501E-A075-8560-4D1BA9679A19}"/>
              </a:ext>
            </a:extLst>
          </p:cNvPr>
          <p:cNvSpPr>
            <a:spLocks noGrp="1"/>
          </p:cNvSpPr>
          <p:nvPr>
            <p:ph type="sldNum" sz="quarter" idx="12"/>
          </p:nvPr>
        </p:nvSpPr>
        <p:spPr/>
        <p:txBody>
          <a:bodyPr/>
          <a:lstStyle/>
          <a:p>
            <a:fld id="{1DFBB4D5-A254-497C-8800-325BFC8980A0}" type="slidenum">
              <a:rPr lang="en-IN" smtClean="0"/>
              <a:t>9</a:t>
            </a:fld>
            <a:endParaRPr lang="en-IN" dirty="0"/>
          </a:p>
        </p:txBody>
      </p:sp>
    </p:spTree>
    <p:extLst>
      <p:ext uri="{BB962C8B-B14F-4D97-AF65-F5344CB8AC3E}">
        <p14:creationId xmlns:p14="http://schemas.microsoft.com/office/powerpoint/2010/main" val="149282738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3501</TotalTime>
  <Words>3916</Words>
  <Application>Microsoft Office PowerPoint</Application>
  <PresentationFormat>Widescreen</PresentationFormat>
  <Paragraphs>701</Paragraphs>
  <Slides>36</Slides>
  <Notes>2</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Cambria Math</vt:lpstr>
      <vt:lpstr>Office Theme</vt:lpstr>
      <vt:lpstr>Explainable VLMs for E-commerce Indian Fashion Product Listing</vt:lpstr>
      <vt:lpstr>Content</vt:lpstr>
      <vt:lpstr>Introduction</vt:lpstr>
      <vt:lpstr>Literature Survey</vt:lpstr>
      <vt:lpstr>Literature Survey</vt:lpstr>
      <vt:lpstr>Literature Survey</vt:lpstr>
      <vt:lpstr>Literature Survey</vt:lpstr>
      <vt:lpstr>Literature Survey</vt:lpstr>
      <vt:lpstr>Literature Survey</vt:lpstr>
      <vt:lpstr>Literature Survey</vt:lpstr>
      <vt:lpstr>E-commerce Fashion Survey</vt:lpstr>
      <vt:lpstr>E-commerce Fashion Survey</vt:lpstr>
      <vt:lpstr>Problem Statement</vt:lpstr>
      <vt:lpstr>Objectives</vt:lpstr>
      <vt:lpstr>Proposed Architecture</vt:lpstr>
      <vt:lpstr>Dataset</vt:lpstr>
      <vt:lpstr>Dataset</vt:lpstr>
      <vt:lpstr>Dataset</vt:lpstr>
      <vt:lpstr>Dataset</vt:lpstr>
      <vt:lpstr>Dataset</vt:lpstr>
      <vt:lpstr>Dataset</vt:lpstr>
      <vt:lpstr>Experiment (Blip Captioning Results)</vt:lpstr>
      <vt:lpstr>Experiment (Blip Captioning Results)</vt:lpstr>
      <vt:lpstr>Experiment (Blip Captioning Results)</vt:lpstr>
      <vt:lpstr>Experiment (Blip Captioning Results)</vt:lpstr>
      <vt:lpstr>Experiment (Blip Captioning Results)</vt:lpstr>
      <vt:lpstr>Future Work</vt:lpstr>
      <vt:lpstr>References</vt:lpstr>
      <vt:lpstr>References</vt:lpstr>
      <vt:lpstr>References</vt:lpstr>
      <vt:lpstr>References</vt:lpstr>
      <vt:lpstr>References</vt:lpstr>
      <vt:lpstr>References</vt:lpstr>
      <vt:lpstr>References</vt:lpstr>
      <vt:lpstr>Thanks</vt:lpstr>
      <vt:lpstr>Miscellaneous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Harsh Chauhan</dc:creator>
  <cp:lastModifiedBy>Harsh Chauhan</cp:lastModifiedBy>
  <cp:revision>17</cp:revision>
  <cp:lastPrinted>2025-02-14T04:32:51Z</cp:lastPrinted>
  <dcterms:created xsi:type="dcterms:W3CDTF">2025-02-13T08:48:16Z</dcterms:created>
  <dcterms:modified xsi:type="dcterms:W3CDTF">2025-10-24T09:15:48Z</dcterms:modified>
</cp:coreProperties>
</file>

<file path=docProps/thumbnail.jpeg>
</file>